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7"/>
  </p:notesMasterIdLst>
  <p:sldIdLst>
    <p:sldId id="256" r:id="rId2"/>
    <p:sldId id="265" r:id="rId3"/>
    <p:sldId id="261" r:id="rId4"/>
    <p:sldId id="257" r:id="rId5"/>
    <p:sldId id="260" r:id="rId6"/>
    <p:sldId id="263" r:id="rId7"/>
    <p:sldId id="264" r:id="rId8"/>
    <p:sldId id="259" r:id="rId9"/>
    <p:sldId id="266" r:id="rId10"/>
    <p:sldId id="267" r:id="rId11"/>
    <p:sldId id="270" r:id="rId12"/>
    <p:sldId id="271" r:id="rId13"/>
    <p:sldId id="272" r:id="rId14"/>
    <p:sldId id="268" r:id="rId15"/>
    <p:sldId id="269" r:id="rId16"/>
  </p:sldIdLst>
  <p:sldSz cx="12192000" cy="6858000"/>
  <p:notesSz cx="6742113" cy="9875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F4EC956A-11D7-4B28-88DB-9FD3C104FE87}" type="datetimeFigureOut">
              <a:rPr lang="sv-SE" smtClean="0"/>
              <a:t>2025-03-12</a:t>
            </a:fld>
            <a:endParaRPr lang="sv-SE"/>
          </a:p>
        </p:txBody>
      </p:sp>
      <p:sp>
        <p:nvSpPr>
          <p:cNvPr id="4" name="Platshållare för bildobjekt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8643B8BA-831B-472C-93A9-0B04B2E112B8}" type="slidenum">
              <a:rPr lang="sv-SE" smtClean="0"/>
              <a:t>‹#›</a:t>
            </a:fld>
            <a:endParaRPr lang="sv-SE"/>
          </a:p>
        </p:txBody>
      </p:sp>
    </p:spTree>
    <p:extLst>
      <p:ext uri="{BB962C8B-B14F-4D97-AF65-F5344CB8AC3E}">
        <p14:creationId xmlns:p14="http://schemas.microsoft.com/office/powerpoint/2010/main" val="3199917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643B8BA-831B-472C-93A9-0B04B2E112B8}" type="slidenum">
              <a:rPr lang="sv-SE" smtClean="0"/>
              <a:t>2</a:t>
            </a:fld>
            <a:endParaRPr lang="sv-SE"/>
          </a:p>
        </p:txBody>
      </p:sp>
    </p:spTree>
    <p:extLst>
      <p:ext uri="{BB962C8B-B14F-4D97-AF65-F5344CB8AC3E}">
        <p14:creationId xmlns:p14="http://schemas.microsoft.com/office/powerpoint/2010/main" val="3682889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9292DD37-27DA-43E6-9C8B-FE565F6D98C9}" type="datetimeFigureOut">
              <a:rPr lang="sv-SE" smtClean="0"/>
              <a:t>2025-03-12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864AAAA-F5E8-4A74-A6BB-D944A44A5CA5}" type="slidenum">
              <a:rPr lang="sv-SE" smtClean="0"/>
              <a:t>‹#›</a:t>
            </a:fld>
            <a:endParaRPr lang="sv-SE"/>
          </a:p>
        </p:txBody>
      </p:sp>
    </p:spTree>
    <p:extLst>
      <p:ext uri="{BB962C8B-B14F-4D97-AF65-F5344CB8AC3E}">
        <p14:creationId xmlns:p14="http://schemas.microsoft.com/office/powerpoint/2010/main" val="92782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9292DD37-27DA-43E6-9C8B-FE565F6D98C9}" type="datetimeFigureOut">
              <a:rPr lang="sv-SE" smtClean="0"/>
              <a:t>2025-03-12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864AAAA-F5E8-4A74-A6BB-D944A44A5CA5}" type="slidenum">
              <a:rPr lang="sv-SE" smtClean="0"/>
              <a:t>‹#›</a:t>
            </a:fld>
            <a:endParaRPr lang="sv-SE"/>
          </a:p>
        </p:txBody>
      </p:sp>
    </p:spTree>
    <p:extLst>
      <p:ext uri="{BB962C8B-B14F-4D97-AF65-F5344CB8AC3E}">
        <p14:creationId xmlns:p14="http://schemas.microsoft.com/office/powerpoint/2010/main" val="281562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9292DD37-27DA-43E6-9C8B-FE565F6D98C9}" type="datetimeFigureOut">
              <a:rPr lang="sv-SE" smtClean="0"/>
              <a:t>2025-03-12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864AAAA-F5E8-4A74-A6BB-D944A44A5CA5}" type="slidenum">
              <a:rPr lang="sv-SE" smtClean="0"/>
              <a:t>‹#›</a:t>
            </a:fld>
            <a:endParaRPr lang="sv-SE"/>
          </a:p>
        </p:txBody>
      </p:sp>
    </p:spTree>
    <p:extLst>
      <p:ext uri="{BB962C8B-B14F-4D97-AF65-F5344CB8AC3E}">
        <p14:creationId xmlns:p14="http://schemas.microsoft.com/office/powerpoint/2010/main" val="597774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sv-SE"/>
              <a:t>Klicka här för att ändra mall för rubrikformat</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9292DD37-27DA-43E6-9C8B-FE565F6D98C9}" type="datetimeFigureOut">
              <a:rPr lang="sv-SE" smtClean="0"/>
              <a:t>2025-03-12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864AAAA-F5E8-4A74-A6BB-D944A44A5CA5}" type="slidenum">
              <a:rPr lang="sv-SE" smtClean="0"/>
              <a:t>‹#›</a:t>
            </a:fld>
            <a:endParaRPr lang="sv-SE"/>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16140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9292DD37-27DA-43E6-9C8B-FE565F6D98C9}" type="datetimeFigureOut">
              <a:rPr lang="sv-SE" smtClean="0"/>
              <a:t>2025-03-12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864AAAA-F5E8-4A74-A6BB-D944A44A5CA5}" type="slidenum">
              <a:rPr lang="sv-SE" smtClean="0"/>
              <a:t>‹#›</a:t>
            </a:fld>
            <a:endParaRPr lang="sv-SE"/>
          </a:p>
        </p:txBody>
      </p:sp>
    </p:spTree>
    <p:extLst>
      <p:ext uri="{BB962C8B-B14F-4D97-AF65-F5344CB8AC3E}">
        <p14:creationId xmlns:p14="http://schemas.microsoft.com/office/powerpoint/2010/main" val="1296289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sv-SE"/>
              <a:t>Klicka här för att ändra mall för rubrikformat</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9292DD37-27DA-43E6-9C8B-FE565F6D98C9}" type="datetimeFigureOut">
              <a:rPr lang="sv-SE" smtClean="0"/>
              <a:t>2025-03-12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864AAAA-F5E8-4A74-A6BB-D944A44A5CA5}" type="slidenum">
              <a:rPr lang="sv-SE" smtClean="0"/>
              <a:t>‹#›</a:t>
            </a:fld>
            <a:endParaRPr lang="sv-SE"/>
          </a:p>
        </p:txBody>
      </p:sp>
    </p:spTree>
    <p:extLst>
      <p:ext uri="{BB962C8B-B14F-4D97-AF65-F5344CB8AC3E}">
        <p14:creationId xmlns:p14="http://schemas.microsoft.com/office/powerpoint/2010/main" val="2663099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sv-SE"/>
              <a:t>Klicka här för att ändra mall för rubrikformat</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9292DD37-27DA-43E6-9C8B-FE565F6D98C9}" type="datetimeFigureOut">
              <a:rPr lang="sv-SE" smtClean="0"/>
              <a:t>2025-03-12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864AAAA-F5E8-4A74-A6BB-D944A44A5CA5}" type="slidenum">
              <a:rPr lang="sv-SE" smtClean="0"/>
              <a:t>‹#›</a:t>
            </a:fld>
            <a:endParaRPr lang="sv-SE"/>
          </a:p>
        </p:txBody>
      </p:sp>
    </p:spTree>
    <p:extLst>
      <p:ext uri="{BB962C8B-B14F-4D97-AF65-F5344CB8AC3E}">
        <p14:creationId xmlns:p14="http://schemas.microsoft.com/office/powerpoint/2010/main" val="2716893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v-SE"/>
              <a:t>Klicka här för att ändra mall för rubrikformat</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292DD37-27DA-43E6-9C8B-FE565F6D98C9}" type="datetimeFigureOut">
              <a:rPr lang="sv-SE" smtClean="0"/>
              <a:t>2025-03-12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864AAAA-F5E8-4A74-A6BB-D944A44A5CA5}" type="slidenum">
              <a:rPr lang="sv-SE" smtClean="0"/>
              <a:t>‹#›</a:t>
            </a:fld>
            <a:endParaRPr lang="sv-SE"/>
          </a:p>
        </p:txBody>
      </p:sp>
    </p:spTree>
    <p:extLst>
      <p:ext uri="{BB962C8B-B14F-4D97-AF65-F5344CB8AC3E}">
        <p14:creationId xmlns:p14="http://schemas.microsoft.com/office/powerpoint/2010/main" val="3267840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sv-SE"/>
              <a:t>Klicka här för att ändra mall för rubrikformat</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292DD37-27DA-43E6-9C8B-FE565F6D98C9}" type="datetimeFigureOut">
              <a:rPr lang="sv-SE" smtClean="0"/>
              <a:t>2025-03-12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864AAAA-F5E8-4A74-A6BB-D944A44A5CA5}" type="slidenum">
              <a:rPr lang="sv-SE" smtClean="0"/>
              <a:t>‹#›</a:t>
            </a:fld>
            <a:endParaRPr lang="sv-SE"/>
          </a:p>
        </p:txBody>
      </p:sp>
    </p:spTree>
    <p:extLst>
      <p:ext uri="{BB962C8B-B14F-4D97-AF65-F5344CB8AC3E}">
        <p14:creationId xmlns:p14="http://schemas.microsoft.com/office/powerpoint/2010/main" val="239069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v-SE"/>
              <a:t>Klicka här för att ändra mall för rubrikformat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292DD37-27DA-43E6-9C8B-FE565F6D98C9}" type="datetimeFigureOut">
              <a:rPr lang="sv-SE" smtClean="0"/>
              <a:t>2025-03-12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864AAAA-F5E8-4A74-A6BB-D944A44A5CA5}" type="slidenum">
              <a:rPr lang="sv-SE" smtClean="0"/>
              <a:t>‹#›</a:t>
            </a:fld>
            <a:endParaRPr lang="sv-SE"/>
          </a:p>
        </p:txBody>
      </p:sp>
    </p:spTree>
    <p:extLst>
      <p:ext uri="{BB962C8B-B14F-4D97-AF65-F5344CB8AC3E}">
        <p14:creationId xmlns:p14="http://schemas.microsoft.com/office/powerpoint/2010/main" val="137055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9292DD37-27DA-43E6-9C8B-FE565F6D98C9}" type="datetimeFigureOut">
              <a:rPr lang="sv-SE" smtClean="0"/>
              <a:t>2025-03-12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864AAAA-F5E8-4A74-A6BB-D944A44A5CA5}" type="slidenum">
              <a:rPr lang="sv-SE" smtClean="0"/>
              <a:t>‹#›</a:t>
            </a:fld>
            <a:endParaRPr lang="sv-SE"/>
          </a:p>
        </p:txBody>
      </p:sp>
    </p:spTree>
    <p:extLst>
      <p:ext uri="{BB962C8B-B14F-4D97-AF65-F5344CB8AC3E}">
        <p14:creationId xmlns:p14="http://schemas.microsoft.com/office/powerpoint/2010/main" val="3354949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v-SE"/>
              <a:t>Klicka här för att ändra mall för rubrikformat</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9292DD37-27DA-43E6-9C8B-FE565F6D98C9}" type="datetimeFigureOut">
              <a:rPr lang="sv-SE" smtClean="0"/>
              <a:t>2025-03-12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864AAAA-F5E8-4A74-A6BB-D944A44A5CA5}" type="slidenum">
              <a:rPr lang="sv-SE" smtClean="0"/>
              <a:t>‹#›</a:t>
            </a:fld>
            <a:endParaRPr lang="sv-SE"/>
          </a:p>
        </p:txBody>
      </p:sp>
    </p:spTree>
    <p:extLst>
      <p:ext uri="{BB962C8B-B14F-4D97-AF65-F5344CB8AC3E}">
        <p14:creationId xmlns:p14="http://schemas.microsoft.com/office/powerpoint/2010/main" val="299303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Content Placeholder 3"/>
          <p:cNvSpPr>
            <a:spLocks noGrp="1"/>
          </p:cNvSpPr>
          <p:nvPr>
            <p:ph sz="quarter" idx="13"/>
          </p:nvPr>
        </p:nvSpPr>
        <p:spPr>
          <a:xfrm>
            <a:off x="913774" y="3051012"/>
            <a:ext cx="5106027" cy="27401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3" name="Content Placeholder 5"/>
          <p:cNvSpPr>
            <a:spLocks noGrp="1"/>
          </p:cNvSpPr>
          <p:nvPr>
            <p:ph sz="quarter" idx="14"/>
          </p:nvPr>
        </p:nvSpPr>
        <p:spPr>
          <a:xfrm>
            <a:off x="6172200" y="3051012"/>
            <a:ext cx="5105401" cy="27401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9292DD37-27DA-43E6-9C8B-FE565F6D98C9}" type="datetimeFigureOut">
              <a:rPr lang="sv-SE" smtClean="0"/>
              <a:t>2025-03-12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9864AAAA-F5E8-4A74-A6BB-D944A44A5CA5}" type="slidenum">
              <a:rPr lang="sv-SE" smtClean="0"/>
              <a:t>‹#›</a:t>
            </a:fld>
            <a:endParaRPr lang="sv-SE"/>
          </a:p>
        </p:txBody>
      </p:sp>
    </p:spTree>
    <p:extLst>
      <p:ext uri="{BB962C8B-B14F-4D97-AF65-F5344CB8AC3E}">
        <p14:creationId xmlns:p14="http://schemas.microsoft.com/office/powerpoint/2010/main" val="343618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9292DD37-27DA-43E6-9C8B-FE565F6D98C9}" type="datetimeFigureOut">
              <a:rPr lang="sv-SE" smtClean="0"/>
              <a:t>2025-03-12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864AAAA-F5E8-4A74-A6BB-D944A44A5CA5}" type="slidenum">
              <a:rPr lang="sv-SE" smtClean="0"/>
              <a:t>‹#›</a:t>
            </a:fld>
            <a:endParaRPr lang="sv-SE"/>
          </a:p>
        </p:txBody>
      </p:sp>
    </p:spTree>
    <p:extLst>
      <p:ext uri="{BB962C8B-B14F-4D97-AF65-F5344CB8AC3E}">
        <p14:creationId xmlns:p14="http://schemas.microsoft.com/office/powerpoint/2010/main" val="376002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292DD37-27DA-43E6-9C8B-FE565F6D98C9}" type="datetimeFigureOut">
              <a:rPr lang="sv-SE" smtClean="0"/>
              <a:t>2025-03-12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9864AAAA-F5E8-4A74-A6BB-D944A44A5CA5}" type="slidenum">
              <a:rPr lang="sv-SE" smtClean="0"/>
              <a:t>‹#›</a:t>
            </a:fld>
            <a:endParaRPr lang="sv-SE"/>
          </a:p>
        </p:txBody>
      </p:sp>
    </p:spTree>
    <p:extLst>
      <p:ext uri="{BB962C8B-B14F-4D97-AF65-F5344CB8AC3E}">
        <p14:creationId xmlns:p14="http://schemas.microsoft.com/office/powerpoint/2010/main" val="2882676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sv-SE"/>
              <a:t>Klicka här för att ändra mall för rubrikformat</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9292DD37-27DA-43E6-9C8B-FE565F6D98C9}" type="datetimeFigureOut">
              <a:rPr lang="sv-SE" smtClean="0"/>
              <a:t>2025-03-12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864AAAA-F5E8-4A74-A6BB-D944A44A5CA5}" type="slidenum">
              <a:rPr lang="sv-SE" smtClean="0"/>
              <a:t>‹#›</a:t>
            </a:fld>
            <a:endParaRPr lang="sv-SE"/>
          </a:p>
        </p:txBody>
      </p:sp>
    </p:spTree>
    <p:extLst>
      <p:ext uri="{BB962C8B-B14F-4D97-AF65-F5344CB8AC3E}">
        <p14:creationId xmlns:p14="http://schemas.microsoft.com/office/powerpoint/2010/main" val="3436285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9292DD37-27DA-43E6-9C8B-FE565F6D98C9}" type="datetimeFigureOut">
              <a:rPr lang="sv-SE" smtClean="0"/>
              <a:t>2025-03-12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864AAAA-F5E8-4A74-A6BB-D944A44A5CA5}" type="slidenum">
              <a:rPr lang="sv-SE" smtClean="0"/>
              <a:t>‹#›</a:t>
            </a:fld>
            <a:endParaRPr lang="sv-SE"/>
          </a:p>
        </p:txBody>
      </p:sp>
    </p:spTree>
    <p:extLst>
      <p:ext uri="{BB962C8B-B14F-4D97-AF65-F5344CB8AC3E}">
        <p14:creationId xmlns:p14="http://schemas.microsoft.com/office/powerpoint/2010/main" val="2850348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292DD37-27DA-43E6-9C8B-FE565F6D98C9}" type="datetimeFigureOut">
              <a:rPr lang="sv-SE" smtClean="0"/>
              <a:t>2025-03-12</a:t>
            </a:fld>
            <a:endParaRPr lang="sv-SE"/>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sv-SE"/>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864AAAA-F5E8-4A74-A6BB-D944A44A5CA5}" type="slidenum">
              <a:rPr lang="sv-SE" smtClean="0"/>
              <a:t>‹#›</a:t>
            </a:fld>
            <a:endParaRPr lang="sv-SE"/>
          </a:p>
        </p:txBody>
      </p:sp>
    </p:spTree>
    <p:extLst>
      <p:ext uri="{BB962C8B-B14F-4D97-AF65-F5344CB8AC3E}">
        <p14:creationId xmlns:p14="http://schemas.microsoft.com/office/powerpoint/2010/main" val="152661640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co.se/nls-flytt" TargetMode="External"/><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9.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253C92-B51B-0FED-2030-185948EC0B40}"/>
              </a:ext>
            </a:extLst>
          </p:cNvPr>
          <p:cNvSpPr>
            <a:spLocks noGrp="1"/>
          </p:cNvSpPr>
          <p:nvPr>
            <p:ph type="ctrTitle"/>
          </p:nvPr>
        </p:nvSpPr>
        <p:spPr>
          <a:xfrm>
            <a:off x="1154955" y="1453897"/>
            <a:ext cx="8825658" cy="760834"/>
          </a:xfrm>
        </p:spPr>
        <p:txBody>
          <a:bodyPr>
            <a:normAutofit/>
          </a:bodyPr>
          <a:lstStyle/>
          <a:p>
            <a:r>
              <a:rPr lang="sv-SE" sz="3200" b="1" dirty="0">
                <a:latin typeface="Bell MT" panose="02020503060305020303" pitchFamily="18" charset="0"/>
              </a:rPr>
              <a:t>Checklistor &amp; tips av oss</a:t>
            </a:r>
          </a:p>
        </p:txBody>
      </p:sp>
      <p:sp>
        <p:nvSpPr>
          <p:cNvPr id="3" name="Underrubrik 2">
            <a:extLst>
              <a:ext uri="{FF2B5EF4-FFF2-40B4-BE49-F238E27FC236}">
                <a16:creationId xmlns:a16="http://schemas.microsoft.com/office/drawing/2014/main" id="{553C90B3-A0CB-0473-1E16-BC73A359D563}"/>
              </a:ext>
            </a:extLst>
          </p:cNvPr>
          <p:cNvSpPr>
            <a:spLocks noGrp="1"/>
          </p:cNvSpPr>
          <p:nvPr>
            <p:ph type="subTitle" idx="1"/>
          </p:nvPr>
        </p:nvSpPr>
        <p:spPr>
          <a:xfrm>
            <a:off x="1751012" y="2130552"/>
            <a:ext cx="8689976" cy="3410712"/>
          </a:xfrm>
        </p:spPr>
        <p:txBody>
          <a:bodyPr>
            <a:normAutofit fontScale="92500" lnSpcReduction="10000"/>
          </a:bodyPr>
          <a:lstStyle/>
          <a:p>
            <a:r>
              <a:rPr lang="sv-SE" sz="1600" b="1" u="sng" dirty="0">
                <a:latin typeface="Bell MT" panose="02020503060305020303" pitchFamily="18" charset="0"/>
              </a:rPr>
              <a:t>Innehållsförteckning </a:t>
            </a:r>
          </a:p>
          <a:p>
            <a:pPr algn="l"/>
            <a:r>
              <a:rPr lang="sv-SE" sz="1600" dirty="0">
                <a:latin typeface="Bell MT" panose="02020503060305020303" pitchFamily="18" charset="0"/>
              </a:rPr>
              <a:t>Flyttstädning………………………………………………………………………………….</a:t>
            </a:r>
            <a:r>
              <a:rPr lang="sv-SE" sz="1600" cap="none" dirty="0">
                <a:latin typeface="Bell MT" panose="02020503060305020303" pitchFamily="18" charset="0"/>
              </a:rPr>
              <a:t>sid 2 - 4</a:t>
            </a:r>
          </a:p>
          <a:p>
            <a:pPr algn="l"/>
            <a:r>
              <a:rPr lang="sv-SE" sz="1600" dirty="0">
                <a:latin typeface="Bell MT" panose="02020503060305020303" pitchFamily="18" charset="0"/>
              </a:rPr>
              <a:t>Hemstädning………………………………………………………………………………...........</a:t>
            </a:r>
            <a:r>
              <a:rPr lang="sv-SE" sz="1600" cap="none" dirty="0">
                <a:latin typeface="Bell MT" panose="02020503060305020303" pitchFamily="18" charset="0"/>
              </a:rPr>
              <a:t>sid 5 - 9</a:t>
            </a:r>
            <a:endParaRPr lang="sv-SE" sz="1600" dirty="0">
              <a:latin typeface="Bell MT" panose="02020503060305020303" pitchFamily="18" charset="0"/>
            </a:endParaRPr>
          </a:p>
          <a:p>
            <a:pPr algn="l"/>
            <a:r>
              <a:rPr lang="sv-SE" sz="1600" dirty="0">
                <a:latin typeface="Bell MT" panose="02020503060305020303" pitchFamily="18" charset="0"/>
              </a:rPr>
              <a:t>Packning………………………………………………………………………………...................</a:t>
            </a:r>
            <a:r>
              <a:rPr lang="sv-SE" sz="1600" cap="none" dirty="0">
                <a:latin typeface="Bell MT" panose="02020503060305020303" pitchFamily="18" charset="0"/>
              </a:rPr>
              <a:t>sid 10 - 11</a:t>
            </a:r>
            <a:endParaRPr lang="sv-SE" sz="1600" dirty="0">
              <a:latin typeface="Bell MT" panose="02020503060305020303" pitchFamily="18" charset="0"/>
            </a:endParaRPr>
          </a:p>
          <a:p>
            <a:pPr algn="l"/>
            <a:r>
              <a:rPr lang="sv-SE" sz="1600" dirty="0">
                <a:latin typeface="Bell MT" panose="02020503060305020303" pitchFamily="18" charset="0"/>
              </a:rPr>
              <a:t>Förbrukningsmaterial………………………………………………………………………..</a:t>
            </a:r>
            <a:r>
              <a:rPr lang="sv-SE" sz="1600" cap="none" dirty="0">
                <a:latin typeface="Bell MT" panose="02020503060305020303" pitchFamily="18" charset="0"/>
              </a:rPr>
              <a:t>sid 12</a:t>
            </a:r>
            <a:endParaRPr lang="sv-SE" sz="1600" dirty="0">
              <a:latin typeface="Bell MT" panose="02020503060305020303" pitchFamily="18" charset="0"/>
            </a:endParaRPr>
          </a:p>
          <a:p>
            <a:pPr algn="l"/>
            <a:r>
              <a:rPr lang="sv-SE" sz="1600" dirty="0">
                <a:latin typeface="Bell MT" panose="02020503060305020303" pitchFamily="18" charset="0"/>
              </a:rPr>
              <a:t>innan flytten……………………………………………………………………………….…….</a:t>
            </a:r>
            <a:r>
              <a:rPr lang="sv-SE" sz="1600" cap="none" dirty="0">
                <a:latin typeface="Bell MT" panose="02020503060305020303" pitchFamily="18" charset="0"/>
              </a:rPr>
              <a:t>sid 13</a:t>
            </a:r>
            <a:endParaRPr lang="sv-SE" sz="1600" dirty="0">
              <a:latin typeface="Bell MT" panose="02020503060305020303" pitchFamily="18" charset="0"/>
            </a:endParaRPr>
          </a:p>
          <a:p>
            <a:pPr algn="l"/>
            <a:r>
              <a:rPr lang="sv-SE" sz="1600" dirty="0">
                <a:latin typeface="Bell MT" panose="02020503060305020303" pitchFamily="18" charset="0"/>
              </a:rPr>
              <a:t>under flytten………………………………………………………………………………….....</a:t>
            </a:r>
            <a:r>
              <a:rPr lang="sv-SE" sz="1600" cap="none" dirty="0">
                <a:latin typeface="Bell MT" panose="02020503060305020303" pitchFamily="18" charset="0"/>
              </a:rPr>
              <a:t>sid 14</a:t>
            </a:r>
            <a:endParaRPr lang="sv-SE" sz="1600" dirty="0">
              <a:latin typeface="Bell MT" panose="02020503060305020303" pitchFamily="18" charset="0"/>
            </a:endParaRPr>
          </a:p>
          <a:p>
            <a:pPr algn="l"/>
            <a:r>
              <a:rPr lang="sv-SE" sz="1600" dirty="0">
                <a:latin typeface="Bell MT" panose="02020503060305020303" pitchFamily="18" charset="0"/>
              </a:rPr>
              <a:t>Efter flytten…………………………………………………………………………………......</a:t>
            </a:r>
            <a:r>
              <a:rPr lang="sv-SE" sz="1600" cap="none" dirty="0">
                <a:latin typeface="Bell MT" panose="02020503060305020303" pitchFamily="18" charset="0"/>
              </a:rPr>
              <a:t>sid 14</a:t>
            </a:r>
            <a:endParaRPr lang="sv-SE" sz="1600" dirty="0">
              <a:latin typeface="Bell MT" panose="02020503060305020303" pitchFamily="18" charset="0"/>
            </a:endParaRPr>
          </a:p>
          <a:p>
            <a:pPr algn="l"/>
            <a:r>
              <a:rPr lang="sv-SE" sz="1600" dirty="0">
                <a:latin typeface="Bell MT" panose="02020503060305020303" pitchFamily="18" charset="0"/>
              </a:rPr>
              <a:t>Vi lastar inte</a:t>
            </a:r>
            <a:r>
              <a:rPr lang="sv-SE" sz="1200" b="1" i="0" dirty="0">
                <a:effectLst/>
                <a:latin typeface="var( --e-global-typography-primary-font-family )"/>
              </a:rPr>
              <a:t>⚠️</a:t>
            </a:r>
            <a:r>
              <a:rPr lang="sv-SE" sz="1600" dirty="0">
                <a:latin typeface="Bell MT" panose="02020503060305020303" pitchFamily="18" charset="0"/>
              </a:rPr>
              <a:t>…………………………………………………………………………………...</a:t>
            </a:r>
            <a:r>
              <a:rPr lang="sv-SE" sz="1600" cap="none" dirty="0">
                <a:latin typeface="Bell MT" panose="02020503060305020303" pitchFamily="18" charset="0"/>
              </a:rPr>
              <a:t>sid 14</a:t>
            </a:r>
            <a:endParaRPr lang="sv-SE" sz="1200" b="1" i="0" dirty="0">
              <a:effectLst/>
              <a:latin typeface="var( --e-global-typography-primary-font-family )"/>
            </a:endParaRPr>
          </a:p>
          <a:p>
            <a:pPr algn="l"/>
            <a:endParaRPr lang="sv-SE" sz="1600" b="1" i="0" dirty="0">
              <a:effectLst/>
              <a:latin typeface="var( --e-global-typography-primary-font-family )"/>
            </a:endParaRPr>
          </a:p>
          <a:p>
            <a:pPr algn="l"/>
            <a:endParaRPr lang="sv-SE" sz="1600" dirty="0">
              <a:latin typeface="Bell MT" panose="02020503060305020303" pitchFamily="18" charset="0"/>
            </a:endParaRPr>
          </a:p>
          <a:p>
            <a:pPr algn="l"/>
            <a:endParaRPr lang="sv-SE" dirty="0"/>
          </a:p>
        </p:txBody>
      </p:sp>
      <p:pic>
        <p:nvPicPr>
          <p:cNvPr id="5" name="Bildobjekt 4" descr="En bild som visar Teckensnitt, logotyp, Grafik, symbol&#10;&#10;AI-genererat innehåll kan vara felaktigt.">
            <a:extLst>
              <a:ext uri="{FF2B5EF4-FFF2-40B4-BE49-F238E27FC236}">
                <a16:creationId xmlns:a16="http://schemas.microsoft.com/office/drawing/2014/main" id="{782B5341-55B5-45C2-5F53-41EE25B06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757" y="852784"/>
            <a:ext cx="3478486" cy="601113"/>
          </a:xfrm>
          <a:prstGeom prst="rect">
            <a:avLst/>
          </a:prstGeom>
        </p:spPr>
      </p:pic>
    </p:spTree>
    <p:extLst>
      <p:ext uri="{BB962C8B-B14F-4D97-AF65-F5344CB8AC3E}">
        <p14:creationId xmlns:p14="http://schemas.microsoft.com/office/powerpoint/2010/main" val="112259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648D12-2830-2328-FC7F-1B42EBB18796}"/>
              </a:ext>
            </a:extLst>
          </p:cNvPr>
          <p:cNvSpPr>
            <a:spLocks noGrp="1"/>
          </p:cNvSpPr>
          <p:nvPr>
            <p:ph type="title"/>
          </p:nvPr>
        </p:nvSpPr>
        <p:spPr>
          <a:xfrm>
            <a:off x="913774" y="609600"/>
            <a:ext cx="7773026" cy="569976"/>
          </a:xfrm>
        </p:spPr>
        <p:txBody>
          <a:bodyPr/>
          <a:lstStyle/>
          <a:p>
            <a:r>
              <a:rPr lang="sv-SE" dirty="0">
                <a:latin typeface="Bell MT" panose="02020503060305020303" pitchFamily="18" charset="0"/>
              </a:rPr>
              <a:t>Hemstädning</a:t>
            </a:r>
          </a:p>
        </p:txBody>
      </p:sp>
      <p:sp>
        <p:nvSpPr>
          <p:cNvPr id="4" name="Platshållare för text 3">
            <a:extLst>
              <a:ext uri="{FF2B5EF4-FFF2-40B4-BE49-F238E27FC236}">
                <a16:creationId xmlns:a16="http://schemas.microsoft.com/office/drawing/2014/main" id="{A14C80FE-FA1E-CA9F-F1A6-E31CB60EF9C2}"/>
              </a:ext>
            </a:extLst>
          </p:cNvPr>
          <p:cNvSpPr>
            <a:spLocks noGrp="1"/>
          </p:cNvSpPr>
          <p:nvPr>
            <p:ph type="body" sz="half" idx="2"/>
          </p:nvPr>
        </p:nvSpPr>
        <p:spPr>
          <a:xfrm>
            <a:off x="913794" y="1179576"/>
            <a:ext cx="5934949" cy="4611623"/>
          </a:xfrm>
        </p:spPr>
        <p:txBody>
          <a:bodyPr>
            <a:normAutofit/>
          </a:bodyPr>
          <a:lstStyle/>
          <a:p>
            <a:pPr algn="l"/>
            <a:r>
              <a:rPr lang="sv-SE" sz="1300" b="1" i="1" u="sng" cap="none" dirty="0">
                <a:effectLst/>
                <a:latin typeface="brandon-grotesque"/>
              </a:rPr>
              <a:t>Tjänster som ej ingår i paketet och inte har möjlighet att hjälpa</a:t>
            </a:r>
            <a:endParaRPr lang="sv-SE" sz="1300" b="1" i="1" u="sng" cap="none" dirty="0">
              <a:latin typeface="brandon-grotesque"/>
            </a:endParaRPr>
          </a:p>
          <a:p>
            <a:pPr marL="285750" indent="-285750" algn="l">
              <a:spcAft>
                <a:spcPts val="600"/>
              </a:spcAft>
              <a:buFont typeface="Wingdings" panose="05000000000000000000" pitchFamily="2" charset="2"/>
              <a:buChar char="ü"/>
            </a:pPr>
            <a:r>
              <a:rPr lang="sv-SE" cap="none" dirty="0">
                <a:latin typeface="brandon-grotesque"/>
              </a:rPr>
              <a:t> T</a:t>
            </a:r>
            <a:r>
              <a:rPr lang="sv-SE" b="0" i="0" cap="none" dirty="0">
                <a:effectLst/>
                <a:latin typeface="brandon-grotesque"/>
              </a:rPr>
              <a:t>orkning/rengöring av väggar och dammtorkning av tavlor</a:t>
            </a:r>
          </a:p>
          <a:p>
            <a:pPr marL="285750" indent="-285750" algn="l">
              <a:spcAft>
                <a:spcPts val="600"/>
              </a:spcAft>
              <a:buFont typeface="Wingdings" panose="05000000000000000000" pitchFamily="2" charset="2"/>
              <a:buChar char="ü"/>
            </a:pPr>
            <a:r>
              <a:rPr lang="sv-SE" cap="none" dirty="0">
                <a:latin typeface="brandon-grotesque"/>
              </a:rPr>
              <a:t> T</a:t>
            </a:r>
            <a:r>
              <a:rPr lang="sv-SE" b="0" i="0" cap="none" dirty="0">
                <a:effectLst/>
                <a:latin typeface="brandon-grotesque"/>
              </a:rPr>
              <a:t>orkning/rengöring av tak och andra ytor som inte kan nås utan hjälpmedel</a:t>
            </a:r>
          </a:p>
          <a:p>
            <a:pPr marL="285750" indent="-285750" algn="l">
              <a:spcAft>
                <a:spcPts val="600"/>
              </a:spcAft>
              <a:buFont typeface="Wingdings" panose="05000000000000000000" pitchFamily="2" charset="2"/>
              <a:buChar char="ü"/>
            </a:pPr>
            <a:r>
              <a:rPr lang="sv-SE" cap="none" dirty="0">
                <a:latin typeface="brandon-grotesque"/>
              </a:rPr>
              <a:t> R</a:t>
            </a:r>
            <a:r>
              <a:rPr lang="sv-SE" b="0" i="0" cap="none" dirty="0">
                <a:effectLst/>
                <a:latin typeface="brandon-grotesque"/>
              </a:rPr>
              <a:t>engöring av extremt svåra fläckar</a:t>
            </a:r>
          </a:p>
          <a:p>
            <a:pPr marL="285750" indent="-285750" algn="l">
              <a:spcAft>
                <a:spcPts val="600"/>
              </a:spcAft>
              <a:buFont typeface="Wingdings" panose="05000000000000000000" pitchFamily="2" charset="2"/>
              <a:buChar char="ü"/>
            </a:pPr>
            <a:r>
              <a:rPr lang="sv-SE" cap="none" dirty="0">
                <a:latin typeface="brandon-grotesque"/>
              </a:rPr>
              <a:t> R</a:t>
            </a:r>
            <a:r>
              <a:rPr lang="sv-SE" b="0" i="0" cap="none" dirty="0">
                <a:effectLst/>
                <a:latin typeface="brandon-grotesque"/>
              </a:rPr>
              <a:t>engöring av golvbrunnar</a:t>
            </a:r>
          </a:p>
          <a:p>
            <a:pPr marL="285750" indent="-285750" algn="l">
              <a:spcAft>
                <a:spcPts val="600"/>
              </a:spcAft>
              <a:buFont typeface="Wingdings" panose="05000000000000000000" pitchFamily="2" charset="2"/>
              <a:buChar char="ü"/>
            </a:pPr>
            <a:r>
              <a:rPr lang="sv-SE" cap="none" dirty="0">
                <a:latin typeface="brandon-grotesque"/>
              </a:rPr>
              <a:t> R</a:t>
            </a:r>
            <a:r>
              <a:rPr lang="sv-SE" b="0" i="0" cap="none" dirty="0">
                <a:effectLst/>
                <a:latin typeface="brandon-grotesque"/>
              </a:rPr>
              <a:t>engöring av vattenlås</a:t>
            </a:r>
          </a:p>
          <a:p>
            <a:pPr marL="285750" indent="-285750" algn="l">
              <a:spcAft>
                <a:spcPts val="600"/>
              </a:spcAft>
              <a:buFont typeface="Wingdings" panose="05000000000000000000" pitchFamily="2" charset="2"/>
              <a:buChar char="ü"/>
            </a:pPr>
            <a:r>
              <a:rPr lang="sv-SE" cap="none" dirty="0">
                <a:latin typeface="brandon-grotesque"/>
              </a:rPr>
              <a:t> R</a:t>
            </a:r>
            <a:r>
              <a:rPr lang="sv-SE" b="0" i="0" cap="none" dirty="0">
                <a:effectLst/>
                <a:latin typeface="brandon-grotesque"/>
              </a:rPr>
              <a:t>engöring av luftventiler och vädringsgluggar</a:t>
            </a:r>
          </a:p>
          <a:p>
            <a:pPr marL="285750" indent="-285750" algn="l">
              <a:spcAft>
                <a:spcPts val="600"/>
              </a:spcAft>
              <a:buFont typeface="Wingdings" panose="05000000000000000000" pitchFamily="2" charset="2"/>
              <a:buChar char="ü"/>
            </a:pPr>
            <a:r>
              <a:rPr lang="sv-SE" cap="none" dirty="0">
                <a:latin typeface="brandon-grotesque"/>
              </a:rPr>
              <a:t> F</a:t>
            </a:r>
            <a:r>
              <a:rPr lang="sv-SE" b="0" i="0" cap="none" dirty="0">
                <a:effectLst/>
                <a:latin typeface="brandon-grotesque"/>
              </a:rPr>
              <a:t>lyttning av tunga möbler och hushållsmaskiner</a:t>
            </a:r>
          </a:p>
          <a:p>
            <a:pPr marL="285750" indent="-285750" algn="l">
              <a:spcAft>
                <a:spcPts val="600"/>
              </a:spcAft>
              <a:buFont typeface="Wingdings" panose="05000000000000000000" pitchFamily="2" charset="2"/>
              <a:buChar char="ü"/>
            </a:pPr>
            <a:r>
              <a:rPr lang="sv-SE" cap="none" dirty="0">
                <a:latin typeface="brandon-grotesque"/>
              </a:rPr>
              <a:t>R</a:t>
            </a:r>
            <a:r>
              <a:rPr lang="sv-SE" b="0" i="0" cap="none" dirty="0">
                <a:effectLst/>
                <a:latin typeface="brandon-grotesque"/>
              </a:rPr>
              <a:t>engöring av möbler</a:t>
            </a:r>
          </a:p>
          <a:p>
            <a:pPr algn="l"/>
            <a:endParaRPr lang="sv-SE" dirty="0"/>
          </a:p>
        </p:txBody>
      </p:sp>
      <p:pic>
        <p:nvPicPr>
          <p:cNvPr id="18" name="Platshållare för bild 17" descr="En bild som visar inomhus, vägg, Renlighet, person&#10;&#10;AI-genererat innehåll kan vara felaktigt.">
            <a:extLst>
              <a:ext uri="{FF2B5EF4-FFF2-40B4-BE49-F238E27FC236}">
                <a16:creationId xmlns:a16="http://schemas.microsoft.com/office/drawing/2014/main" id="{238C3E61-FB07-94DF-62DB-2AAD0AE3CE2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8461" r="28461"/>
          <a:stretch>
            <a:fillRect/>
          </a:stretch>
        </p:blipFill>
        <p:spPr/>
      </p:pic>
      <p:pic>
        <p:nvPicPr>
          <p:cNvPr id="20" name="Bildobjekt 19" descr="En bild som visar Teckensnitt, logotyp, Grafik, symbol&#10;&#10;AI-genererat innehåll kan vara felaktigt.">
            <a:extLst>
              <a:ext uri="{FF2B5EF4-FFF2-40B4-BE49-F238E27FC236}">
                <a16:creationId xmlns:a16="http://schemas.microsoft.com/office/drawing/2014/main" id="{11D51AE2-C890-38A6-C889-B3E99D726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152" y="609599"/>
            <a:ext cx="1914144" cy="376560"/>
          </a:xfrm>
          <a:prstGeom prst="rect">
            <a:avLst/>
          </a:prstGeom>
        </p:spPr>
      </p:pic>
      <p:pic>
        <p:nvPicPr>
          <p:cNvPr id="22" name="Bildobjekt 21" descr="En bild som visar text, Teckensnitt, logotyp, Electric blue&#10;&#10;AI-genererat innehåll kan vara felaktigt.">
            <a:extLst>
              <a:ext uri="{FF2B5EF4-FFF2-40B4-BE49-F238E27FC236}">
                <a16:creationId xmlns:a16="http://schemas.microsoft.com/office/drawing/2014/main" id="{41EA19C4-9BA7-53E7-1B15-194D9F253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7639" y="0"/>
            <a:ext cx="1438275" cy="1438275"/>
          </a:xfrm>
          <a:prstGeom prst="rect">
            <a:avLst/>
          </a:prstGeom>
        </p:spPr>
      </p:pic>
    </p:spTree>
    <p:extLst>
      <p:ext uri="{BB962C8B-B14F-4D97-AF65-F5344CB8AC3E}">
        <p14:creationId xmlns:p14="http://schemas.microsoft.com/office/powerpoint/2010/main" val="32278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36F9BB-8F73-F910-BE4B-139760AA1F79}"/>
              </a:ext>
            </a:extLst>
          </p:cNvPr>
          <p:cNvSpPr>
            <a:spLocks noGrp="1"/>
          </p:cNvSpPr>
          <p:nvPr>
            <p:ph type="title"/>
          </p:nvPr>
        </p:nvSpPr>
        <p:spPr>
          <a:xfrm>
            <a:off x="913774" y="609600"/>
            <a:ext cx="5934969" cy="597408"/>
          </a:xfrm>
        </p:spPr>
        <p:txBody>
          <a:bodyPr/>
          <a:lstStyle/>
          <a:p>
            <a:r>
              <a:rPr lang="sv-SE" dirty="0">
                <a:latin typeface="Bell MT" panose="02020503060305020303" pitchFamily="18" charset="0"/>
              </a:rPr>
              <a:t>Packning</a:t>
            </a:r>
          </a:p>
        </p:txBody>
      </p:sp>
      <p:pic>
        <p:nvPicPr>
          <p:cNvPr id="6" name="Platshållare för bild 5" descr="En bild som visar Hushållsmedel, handduk, hushållspapper, matta&#10;&#10;AI-genererat innehåll kan vara felaktigt.">
            <a:extLst>
              <a:ext uri="{FF2B5EF4-FFF2-40B4-BE49-F238E27FC236}">
                <a16:creationId xmlns:a16="http://schemas.microsoft.com/office/drawing/2014/main" id="{AF9ABA51-75A6-D573-6C02-AE6B4A87841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8581" r="18581"/>
          <a:stretch>
            <a:fillRect/>
          </a:stretch>
        </p:blipFill>
        <p:spPr/>
      </p:pic>
      <p:sp>
        <p:nvSpPr>
          <p:cNvPr id="4" name="Platshållare för text 3">
            <a:extLst>
              <a:ext uri="{FF2B5EF4-FFF2-40B4-BE49-F238E27FC236}">
                <a16:creationId xmlns:a16="http://schemas.microsoft.com/office/drawing/2014/main" id="{6C4EE871-ED10-A296-094F-595262D37FC4}"/>
              </a:ext>
            </a:extLst>
          </p:cNvPr>
          <p:cNvSpPr>
            <a:spLocks noGrp="1"/>
          </p:cNvSpPr>
          <p:nvPr>
            <p:ph type="body" sz="half" idx="2"/>
          </p:nvPr>
        </p:nvSpPr>
        <p:spPr>
          <a:xfrm>
            <a:off x="913794" y="1207008"/>
            <a:ext cx="5934949" cy="4584191"/>
          </a:xfrm>
        </p:spPr>
        <p:txBody>
          <a:bodyPr>
            <a:normAutofit fontScale="62500" lnSpcReduction="20000"/>
          </a:bodyPr>
          <a:lstStyle/>
          <a:p>
            <a:pPr algn="l"/>
            <a:r>
              <a:rPr lang="sv-SE" sz="1400" b="1" i="1" u="sng" dirty="0">
                <a:solidFill>
                  <a:srgbClr val="060606"/>
                </a:solidFill>
                <a:effectLst/>
                <a:latin typeface="brandon-grotesque"/>
              </a:rPr>
              <a:t>smarta packtips för flytten</a:t>
            </a:r>
          </a:p>
          <a:p>
            <a:pPr algn="l"/>
            <a:r>
              <a:rPr lang="sv-SE" sz="1900" cap="none" dirty="0">
                <a:solidFill>
                  <a:srgbClr val="060606"/>
                </a:solidFill>
                <a:effectLst/>
                <a:latin typeface="brandon-grotesque"/>
              </a:rPr>
              <a:t>Ett bra tips för </a:t>
            </a:r>
            <a:r>
              <a:rPr lang="sv-SE" sz="1900" cap="none" dirty="0">
                <a:solidFill>
                  <a:srgbClr val="060606"/>
                </a:solidFill>
                <a:latin typeface="brandon-grotesque"/>
              </a:rPr>
              <a:t>att du ska lyckas med flytten är att införskaffa all viktiga förpackningsmaterial i god tid innan. De kommer medföra att du sparar en hel del tid när det väl är dags att påbörja packningen. </a:t>
            </a:r>
          </a:p>
          <a:p>
            <a:pPr algn="l"/>
            <a:r>
              <a:rPr lang="sv-SE" sz="1900" cap="none" dirty="0">
                <a:solidFill>
                  <a:srgbClr val="060606"/>
                </a:solidFill>
                <a:effectLst/>
                <a:latin typeface="brandon-grotesque"/>
              </a:rPr>
              <a:t>Vilka saker behöver </a:t>
            </a:r>
            <a:r>
              <a:rPr lang="sv-SE" sz="1900" cap="none" dirty="0">
                <a:solidFill>
                  <a:srgbClr val="060606"/>
                </a:solidFill>
                <a:latin typeface="brandon-grotesque"/>
              </a:rPr>
              <a:t>man egentligen vid packning? Nedan finner ni de mest viktigaste</a:t>
            </a:r>
          </a:p>
          <a:p>
            <a:pPr marL="342900" indent="-342900" algn="l">
              <a:buFont typeface="Wingdings" panose="05000000000000000000" pitchFamily="2" charset="2"/>
              <a:buChar char="ü"/>
            </a:pPr>
            <a:r>
              <a:rPr lang="sv-SE" sz="1900" cap="none" dirty="0">
                <a:solidFill>
                  <a:srgbClr val="060606"/>
                </a:solidFill>
                <a:effectLst/>
                <a:latin typeface="brandon-grotesque"/>
              </a:rPr>
              <a:t>Packpapper</a:t>
            </a:r>
          </a:p>
          <a:p>
            <a:pPr marL="342900" indent="-342900" algn="l">
              <a:buFont typeface="Wingdings" panose="05000000000000000000" pitchFamily="2" charset="2"/>
              <a:buChar char="ü"/>
            </a:pPr>
            <a:r>
              <a:rPr lang="sv-SE" sz="1900" cap="none" dirty="0">
                <a:solidFill>
                  <a:srgbClr val="060606"/>
                </a:solidFill>
                <a:effectLst/>
                <a:latin typeface="brandon-grotesque"/>
              </a:rPr>
              <a:t>Tejp</a:t>
            </a:r>
          </a:p>
          <a:p>
            <a:pPr marL="342900" indent="-342900" algn="l">
              <a:buFont typeface="Wingdings" panose="05000000000000000000" pitchFamily="2" charset="2"/>
              <a:buChar char="ü"/>
            </a:pPr>
            <a:r>
              <a:rPr lang="sv-SE" sz="1900" cap="none" dirty="0">
                <a:solidFill>
                  <a:srgbClr val="060606"/>
                </a:solidFill>
                <a:effectLst/>
                <a:latin typeface="brandon-grotesque"/>
              </a:rPr>
              <a:t>Etiketter </a:t>
            </a:r>
          </a:p>
          <a:p>
            <a:pPr marL="342900" indent="-342900" algn="l">
              <a:buFont typeface="Wingdings" panose="05000000000000000000" pitchFamily="2" charset="2"/>
              <a:buChar char="ü"/>
            </a:pPr>
            <a:r>
              <a:rPr lang="sv-SE" sz="1900" cap="none" dirty="0">
                <a:solidFill>
                  <a:srgbClr val="060606"/>
                </a:solidFill>
                <a:effectLst/>
                <a:latin typeface="brandon-grotesque"/>
              </a:rPr>
              <a:t>Tuschpennor</a:t>
            </a:r>
          </a:p>
          <a:p>
            <a:pPr marL="342900" indent="-342900" algn="l">
              <a:buFont typeface="Wingdings" panose="05000000000000000000" pitchFamily="2" charset="2"/>
              <a:buChar char="ü"/>
            </a:pPr>
            <a:r>
              <a:rPr lang="sv-SE" sz="1900" cap="none" dirty="0">
                <a:solidFill>
                  <a:srgbClr val="060606"/>
                </a:solidFill>
                <a:effectLst/>
                <a:latin typeface="brandon-grotesque"/>
              </a:rPr>
              <a:t>Flyttkartonger</a:t>
            </a:r>
          </a:p>
          <a:p>
            <a:pPr algn="l"/>
            <a:r>
              <a:rPr lang="sv-SE" sz="1900" cap="none" dirty="0">
                <a:solidFill>
                  <a:srgbClr val="060606"/>
                </a:solidFill>
                <a:effectLst/>
                <a:latin typeface="brandon-grotesque"/>
              </a:rPr>
              <a:t>Packpapper behöver du för att emballera alla ömtåliga föremål. Tejp behöver du för att stänga till flyttlådan ordentligt. Tuschpennor och etiketter behöver du för att markera från vilket rum lådan är packad/ska vara i på nya stället. </a:t>
            </a:r>
          </a:p>
          <a:p>
            <a:pPr algn="l"/>
            <a:r>
              <a:rPr lang="sv-SE" sz="1900" cap="none" dirty="0">
                <a:solidFill>
                  <a:srgbClr val="060606"/>
                </a:solidFill>
                <a:effectLst/>
                <a:latin typeface="brandon-grotesque"/>
              </a:rPr>
              <a:t>Om du är i behov av att skaffa förpackningsmaterial, kan du med fördel göra hos oss på NLS Flytt. Vi erbjuder flyttkartonger, packpapper, bubbelplast, etiketter, tuschpennor, tejp och allt annat som du kan tänkas behöva för att få din flytt så säker och trygg som möjligt.</a:t>
            </a:r>
            <a:endParaRPr lang="sv-SE" sz="1600" b="0" i="0" dirty="0">
              <a:solidFill>
                <a:srgbClr val="060606"/>
              </a:solidFill>
              <a:effectLst/>
              <a:latin typeface="brandon-grotesque"/>
            </a:endParaRPr>
          </a:p>
          <a:p>
            <a:pPr algn="l">
              <a:spcAft>
                <a:spcPts val="1125"/>
              </a:spcAft>
            </a:pPr>
            <a:r>
              <a:rPr lang="sv-SE" sz="1600" b="0" i="0" dirty="0">
                <a:solidFill>
                  <a:srgbClr val="060606"/>
                </a:solidFill>
                <a:effectLst/>
                <a:latin typeface="brandon-grotesque"/>
              </a:rPr>
              <a:t>.</a:t>
            </a:r>
          </a:p>
          <a:p>
            <a:pPr algn="l"/>
            <a:endParaRPr lang="sv-SE" sz="1400" b="1" i="1" u="sng" dirty="0">
              <a:solidFill>
                <a:srgbClr val="060606"/>
              </a:solidFill>
              <a:effectLst/>
              <a:latin typeface="brandon-grotesque"/>
            </a:endParaRPr>
          </a:p>
          <a:p>
            <a:pPr algn="l"/>
            <a:endParaRPr lang="sv-SE" sz="1400" b="1" i="1" u="sng" dirty="0">
              <a:solidFill>
                <a:srgbClr val="060606"/>
              </a:solidFill>
              <a:effectLst/>
              <a:latin typeface="brandon-grotesque"/>
            </a:endParaRPr>
          </a:p>
          <a:p>
            <a:endParaRPr lang="sv-SE" dirty="0"/>
          </a:p>
        </p:txBody>
      </p:sp>
      <p:pic>
        <p:nvPicPr>
          <p:cNvPr id="8" name="Bildobjekt 7" descr="En bild som visar text, Teckensnitt, logotyp, Electric blue&#10;&#10;AI-genererat innehåll kan vara felaktigt.">
            <a:extLst>
              <a:ext uri="{FF2B5EF4-FFF2-40B4-BE49-F238E27FC236}">
                <a16:creationId xmlns:a16="http://schemas.microsoft.com/office/drawing/2014/main" id="{0AC2FC57-E598-B077-8D92-00EEB5F11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687" y="0"/>
            <a:ext cx="1438275" cy="1438275"/>
          </a:xfrm>
          <a:prstGeom prst="rect">
            <a:avLst/>
          </a:prstGeom>
        </p:spPr>
      </p:pic>
    </p:spTree>
    <p:extLst>
      <p:ext uri="{BB962C8B-B14F-4D97-AF65-F5344CB8AC3E}">
        <p14:creationId xmlns:p14="http://schemas.microsoft.com/office/powerpoint/2010/main" val="2140993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60401E-DCE4-21B9-459B-67880B4072BD}"/>
              </a:ext>
            </a:extLst>
          </p:cNvPr>
          <p:cNvSpPr>
            <a:spLocks noGrp="1"/>
          </p:cNvSpPr>
          <p:nvPr>
            <p:ph type="title"/>
          </p:nvPr>
        </p:nvSpPr>
        <p:spPr>
          <a:xfrm>
            <a:off x="913774" y="609600"/>
            <a:ext cx="5934969" cy="597408"/>
          </a:xfrm>
        </p:spPr>
        <p:txBody>
          <a:bodyPr/>
          <a:lstStyle/>
          <a:p>
            <a:r>
              <a:rPr lang="sv-SE" dirty="0">
                <a:latin typeface="Bell MT" panose="02020503060305020303" pitchFamily="18" charset="0"/>
              </a:rPr>
              <a:t>Packning</a:t>
            </a:r>
          </a:p>
        </p:txBody>
      </p:sp>
      <p:pic>
        <p:nvPicPr>
          <p:cNvPr id="6" name="Platshållare för bild 5" descr="En bild som visar text, kartong, Fraktlåda, ask&#10;&#10;AI-genererat innehåll kan vara felaktigt.">
            <a:extLst>
              <a:ext uri="{FF2B5EF4-FFF2-40B4-BE49-F238E27FC236}">
                <a16:creationId xmlns:a16="http://schemas.microsoft.com/office/drawing/2014/main" id="{8ADE6701-10FD-5244-A421-FF06F320AC5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8871" r="28871"/>
          <a:stretch>
            <a:fillRect/>
          </a:stretch>
        </p:blipFill>
        <p:spPr/>
      </p:pic>
      <p:sp>
        <p:nvSpPr>
          <p:cNvPr id="4" name="Platshållare för text 3">
            <a:extLst>
              <a:ext uri="{FF2B5EF4-FFF2-40B4-BE49-F238E27FC236}">
                <a16:creationId xmlns:a16="http://schemas.microsoft.com/office/drawing/2014/main" id="{CCB397D5-7A26-CB49-4487-B60C7CD7232D}"/>
              </a:ext>
            </a:extLst>
          </p:cNvPr>
          <p:cNvSpPr>
            <a:spLocks noGrp="1"/>
          </p:cNvSpPr>
          <p:nvPr>
            <p:ph type="body" sz="half" idx="2"/>
          </p:nvPr>
        </p:nvSpPr>
        <p:spPr>
          <a:xfrm>
            <a:off x="913794" y="1353312"/>
            <a:ext cx="5934949" cy="4437887"/>
          </a:xfrm>
        </p:spPr>
        <p:txBody>
          <a:bodyPr>
            <a:normAutofit/>
          </a:bodyPr>
          <a:lstStyle/>
          <a:p>
            <a:pPr algn="l"/>
            <a:r>
              <a:rPr lang="sv-SE" sz="1400" b="1" i="1" u="sng" dirty="0">
                <a:latin typeface="brandon-grotesque"/>
              </a:rPr>
              <a:t>Pack tips</a:t>
            </a:r>
          </a:p>
          <a:p>
            <a:pPr marL="285750" indent="-285750" algn="l">
              <a:buFont typeface="Wingdings" panose="05000000000000000000" pitchFamily="2" charset="2"/>
              <a:buChar char="ü"/>
            </a:pPr>
            <a:r>
              <a:rPr lang="sv-SE" sz="1400" cap="none" dirty="0">
                <a:latin typeface="brandon-grotesque"/>
              </a:rPr>
              <a:t>Packa all ömtåliga saker var för sig, separera gärna rum för rum blanda inte tallrikar, glas och porslin från köket med andra föremål. </a:t>
            </a:r>
          </a:p>
          <a:p>
            <a:pPr marL="285750" indent="-285750" algn="l">
              <a:buFont typeface="Wingdings" panose="05000000000000000000" pitchFamily="2" charset="2"/>
              <a:buChar char="ü"/>
            </a:pPr>
            <a:r>
              <a:rPr lang="sv-SE" sz="1400" cap="none" dirty="0">
                <a:latin typeface="brandon-grotesque"/>
              </a:rPr>
              <a:t>Undvik att packa för tungt, det är det vanligaste misstaget alla gör. Om du packar för tungt kommer de dels medföra att kartongerna blir svårt att lyfta och hantera, samtidigt finns det stor risk att botten ska ge vika.</a:t>
            </a:r>
          </a:p>
          <a:p>
            <a:pPr marL="285750" indent="-285750" algn="l">
              <a:buFont typeface="Wingdings" panose="05000000000000000000" pitchFamily="2" charset="2"/>
              <a:buChar char="ü"/>
            </a:pPr>
            <a:r>
              <a:rPr lang="sv-SE" sz="1400" cap="none" dirty="0">
                <a:latin typeface="brandon-grotesque"/>
              </a:rPr>
              <a:t>Märk upp alla kartonger från vilket rum och innehåll. På så sätt blir det enkelt för dig som kund att veta vad det ligger i och självklart går det snabbare att packa upp. Dels för oss som flyttar vet i vilket rum allt ska placeras i. Tänk på att märkning av flyttkartonger ska göra på en speciell plats på kortsidan av kartongen. På så sätt är markeringarna synliga genom hela flytten.  </a:t>
            </a:r>
          </a:p>
          <a:p>
            <a:pPr marL="285750" indent="-285750" algn="l">
              <a:buFont typeface="Wingdings" panose="05000000000000000000" pitchFamily="2" charset="2"/>
              <a:buChar char="ü"/>
            </a:pPr>
            <a:endParaRPr lang="sv-SE" sz="1400" cap="none" dirty="0">
              <a:latin typeface="brandon-grotesque"/>
            </a:endParaRPr>
          </a:p>
          <a:p>
            <a:pPr algn="l"/>
            <a:endParaRPr lang="sv-SE" sz="1400" cap="none" dirty="0">
              <a:latin typeface="brandon-grotesque"/>
            </a:endParaRPr>
          </a:p>
          <a:p>
            <a:pPr algn="l"/>
            <a:endParaRPr lang="sv-SE" sz="1400" dirty="0">
              <a:latin typeface="brandon-grotesque"/>
            </a:endParaRPr>
          </a:p>
        </p:txBody>
      </p:sp>
      <p:pic>
        <p:nvPicPr>
          <p:cNvPr id="8" name="Bildobjekt 7" descr="En bild som visar text, Teckensnitt, logotyp, Electric blue&#10;&#10;AI-genererat innehåll kan vara felaktigt.">
            <a:extLst>
              <a:ext uri="{FF2B5EF4-FFF2-40B4-BE49-F238E27FC236}">
                <a16:creationId xmlns:a16="http://schemas.microsoft.com/office/drawing/2014/main" id="{172320F7-AD72-5D03-063B-474F2A991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1263" y="0"/>
            <a:ext cx="1438275" cy="1438275"/>
          </a:xfrm>
          <a:prstGeom prst="rect">
            <a:avLst/>
          </a:prstGeom>
        </p:spPr>
      </p:pic>
    </p:spTree>
    <p:extLst>
      <p:ext uri="{BB962C8B-B14F-4D97-AF65-F5344CB8AC3E}">
        <p14:creationId xmlns:p14="http://schemas.microsoft.com/office/powerpoint/2010/main" val="411368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12B014-5776-7D56-47CA-705714268BB2}"/>
              </a:ext>
            </a:extLst>
          </p:cNvPr>
          <p:cNvSpPr>
            <a:spLocks noGrp="1"/>
          </p:cNvSpPr>
          <p:nvPr>
            <p:ph type="title"/>
          </p:nvPr>
        </p:nvSpPr>
        <p:spPr>
          <a:xfrm>
            <a:off x="913774" y="609600"/>
            <a:ext cx="5934969" cy="624840"/>
          </a:xfrm>
        </p:spPr>
        <p:txBody>
          <a:bodyPr>
            <a:normAutofit/>
          </a:bodyPr>
          <a:lstStyle/>
          <a:p>
            <a:r>
              <a:rPr lang="sv-SE" sz="2800" dirty="0">
                <a:latin typeface="Bell MT" panose="02020503060305020303" pitchFamily="18" charset="0"/>
              </a:rPr>
              <a:t>Förbrukningsmaterial </a:t>
            </a:r>
          </a:p>
        </p:txBody>
      </p:sp>
      <p:pic>
        <p:nvPicPr>
          <p:cNvPr id="6" name="Platshållare för bild 5" descr="En bild som visar Hushållsmedel, handduk, hushållspapper, matta&#10;&#10;AI-genererat innehåll kan vara felaktigt.">
            <a:extLst>
              <a:ext uri="{FF2B5EF4-FFF2-40B4-BE49-F238E27FC236}">
                <a16:creationId xmlns:a16="http://schemas.microsoft.com/office/drawing/2014/main" id="{38938865-1DAD-742D-284E-44D4EBA27F9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8581" r="18581"/>
          <a:stretch>
            <a:fillRect/>
          </a:stretch>
        </p:blipFill>
        <p:spPr/>
      </p:pic>
      <p:sp>
        <p:nvSpPr>
          <p:cNvPr id="4" name="Platshållare för text 3">
            <a:extLst>
              <a:ext uri="{FF2B5EF4-FFF2-40B4-BE49-F238E27FC236}">
                <a16:creationId xmlns:a16="http://schemas.microsoft.com/office/drawing/2014/main" id="{FEB4C087-CAFA-2A60-B8DE-D6EA60C269C9}"/>
              </a:ext>
            </a:extLst>
          </p:cNvPr>
          <p:cNvSpPr>
            <a:spLocks noGrp="1"/>
          </p:cNvSpPr>
          <p:nvPr>
            <p:ph type="body" sz="half" idx="2"/>
          </p:nvPr>
        </p:nvSpPr>
        <p:spPr>
          <a:xfrm>
            <a:off x="913794" y="1673352"/>
            <a:ext cx="5934949" cy="4117847"/>
          </a:xfrm>
        </p:spPr>
        <p:txBody>
          <a:bodyPr>
            <a:normAutofit lnSpcReduction="10000"/>
          </a:bodyPr>
          <a:lstStyle/>
          <a:p>
            <a:pPr algn="l"/>
            <a:r>
              <a:rPr lang="sv-SE" cap="none" dirty="0">
                <a:latin typeface="brandon-grotesque"/>
              </a:rPr>
              <a:t>Du kan handla all förbrukningsmaterial av oss. Vi erbjuder även hemleverans. Vid beställning av packning ingår allt. </a:t>
            </a:r>
          </a:p>
          <a:p>
            <a:pPr algn="l">
              <a:buNone/>
            </a:pPr>
            <a:r>
              <a:rPr lang="sv-SE" sz="1200" b="1" cap="none" dirty="0"/>
              <a:t>Sopsäckar - 79:- </a:t>
            </a:r>
            <a:r>
              <a:rPr lang="sv-SE" sz="1200" b="1" cap="none" dirty="0" err="1"/>
              <a:t>inkl.moms</a:t>
            </a:r>
            <a:endParaRPr lang="sv-SE" sz="1200" cap="none" dirty="0"/>
          </a:p>
          <a:p>
            <a:pPr algn="l">
              <a:buNone/>
            </a:pPr>
            <a:r>
              <a:rPr lang="sv-SE" sz="1200" b="1" cap="none" dirty="0"/>
              <a:t>Flyttlådor (nya) - 50:- </a:t>
            </a:r>
            <a:r>
              <a:rPr lang="sv-SE" sz="1200" b="1" cap="none" dirty="0" err="1"/>
              <a:t>inkl.moms</a:t>
            </a:r>
            <a:endParaRPr lang="sv-SE" sz="1200" cap="none" dirty="0"/>
          </a:p>
          <a:p>
            <a:pPr algn="l">
              <a:buNone/>
            </a:pPr>
            <a:r>
              <a:rPr lang="sv-SE" sz="1200" b="1" cap="none" dirty="0"/>
              <a:t>Flyttlådor (</a:t>
            </a:r>
            <a:r>
              <a:rPr lang="sv-SE" sz="1200" b="1" cap="none" dirty="0" err="1"/>
              <a:t>beg</a:t>
            </a:r>
            <a:r>
              <a:rPr lang="sv-SE" sz="1200" b="1" cap="none" dirty="0"/>
              <a:t>) - 30:- </a:t>
            </a:r>
            <a:r>
              <a:rPr lang="sv-SE" sz="1200" b="1" cap="none" dirty="0" err="1"/>
              <a:t>inkl.moms</a:t>
            </a:r>
            <a:endParaRPr lang="sv-SE" sz="1200" b="1" cap="none" dirty="0"/>
          </a:p>
          <a:p>
            <a:pPr algn="l">
              <a:buNone/>
            </a:pPr>
            <a:r>
              <a:rPr lang="sv-SE" sz="1200" b="1" cap="none" dirty="0"/>
              <a:t>Etiketter – 100:- </a:t>
            </a:r>
            <a:r>
              <a:rPr lang="sv-SE" sz="1200" b="1" cap="none" dirty="0" err="1"/>
              <a:t>inkl.moms</a:t>
            </a:r>
            <a:r>
              <a:rPr lang="sv-SE" sz="1200" b="1" cap="none" dirty="0"/>
              <a:t> (50st)</a:t>
            </a:r>
          </a:p>
          <a:p>
            <a:pPr algn="l">
              <a:buNone/>
            </a:pPr>
            <a:r>
              <a:rPr lang="sv-SE" sz="1200" b="1" cap="none" dirty="0"/>
              <a:t>Varningsetiketter – 189:- </a:t>
            </a:r>
            <a:r>
              <a:rPr lang="sv-SE" sz="1200" b="1" cap="none" dirty="0" err="1"/>
              <a:t>inkl.moms</a:t>
            </a:r>
            <a:r>
              <a:rPr lang="sv-SE" sz="1200" b="1" cap="none" dirty="0"/>
              <a:t> (50st)</a:t>
            </a:r>
          </a:p>
          <a:p>
            <a:pPr algn="l">
              <a:buNone/>
            </a:pPr>
            <a:r>
              <a:rPr lang="sv-SE" sz="1200" b="1" cap="none" dirty="0"/>
              <a:t>Packmaterial - 450:- ca 10kg </a:t>
            </a:r>
            <a:r>
              <a:rPr lang="sv-SE" sz="1200" b="1" cap="none" dirty="0" err="1"/>
              <a:t>inkl.moms</a:t>
            </a:r>
            <a:endParaRPr lang="sv-SE" sz="1200" cap="none" dirty="0"/>
          </a:p>
          <a:p>
            <a:pPr algn="l">
              <a:buNone/>
            </a:pPr>
            <a:r>
              <a:rPr lang="sv-SE" sz="1200" b="1" cap="none" dirty="0"/>
              <a:t>TV / </a:t>
            </a:r>
            <a:r>
              <a:rPr lang="sv-SE" sz="1200" b="1" cap="none" dirty="0" err="1"/>
              <a:t>tavelkartong</a:t>
            </a:r>
            <a:r>
              <a:rPr lang="sv-SE" sz="1200" b="1" cap="none" dirty="0"/>
              <a:t> upp till 50'' - 189:- </a:t>
            </a:r>
            <a:r>
              <a:rPr lang="sv-SE" sz="1200" b="1" cap="none" dirty="0" err="1"/>
              <a:t>inkl.moms</a:t>
            </a:r>
            <a:endParaRPr lang="sv-SE" sz="1200" cap="none" dirty="0"/>
          </a:p>
          <a:p>
            <a:pPr algn="l">
              <a:buNone/>
            </a:pPr>
            <a:r>
              <a:rPr lang="sv-SE" sz="1200" b="1" cap="none" dirty="0"/>
              <a:t>Bubbelplast 1 x 15m - 229:- </a:t>
            </a:r>
            <a:r>
              <a:rPr lang="sv-SE" sz="1200" b="1" cap="none" dirty="0" err="1"/>
              <a:t>inkl.moms</a:t>
            </a:r>
            <a:endParaRPr lang="sv-SE" sz="1200" cap="none" dirty="0"/>
          </a:p>
          <a:p>
            <a:pPr algn="l"/>
            <a:r>
              <a:rPr lang="sv-SE" sz="1200" b="1" cap="none" dirty="0" err="1"/>
              <a:t>Sträckfilm</a:t>
            </a:r>
            <a:r>
              <a:rPr lang="sv-SE" sz="1200" b="1" cap="none" dirty="0"/>
              <a:t> - 199:- </a:t>
            </a:r>
            <a:r>
              <a:rPr lang="sv-SE" sz="1200" b="1" cap="none" dirty="0" err="1"/>
              <a:t>inkl.moms</a:t>
            </a:r>
            <a:endParaRPr lang="sv-SE" sz="1200" cap="none" dirty="0"/>
          </a:p>
          <a:p>
            <a:pPr algn="l"/>
            <a:r>
              <a:rPr lang="sv-SE" cap="none" dirty="0">
                <a:latin typeface="brandon-grotesque"/>
              </a:rPr>
              <a:t>  </a:t>
            </a:r>
          </a:p>
        </p:txBody>
      </p:sp>
    </p:spTree>
    <p:extLst>
      <p:ext uri="{BB962C8B-B14F-4D97-AF65-F5344CB8AC3E}">
        <p14:creationId xmlns:p14="http://schemas.microsoft.com/office/powerpoint/2010/main" val="2554218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F4E0C6-CAB3-7644-13AB-7B07E6693B2A}"/>
              </a:ext>
            </a:extLst>
          </p:cNvPr>
          <p:cNvSpPr>
            <a:spLocks noGrp="1"/>
          </p:cNvSpPr>
          <p:nvPr>
            <p:ph type="title"/>
          </p:nvPr>
        </p:nvSpPr>
        <p:spPr>
          <a:xfrm>
            <a:off x="913774" y="609600"/>
            <a:ext cx="5934969" cy="533400"/>
          </a:xfrm>
        </p:spPr>
        <p:txBody>
          <a:bodyPr>
            <a:normAutofit fontScale="90000"/>
          </a:bodyPr>
          <a:lstStyle/>
          <a:p>
            <a:r>
              <a:rPr lang="sv-SE" dirty="0">
                <a:latin typeface="Bell MT" panose="02020503060305020303" pitchFamily="18" charset="0"/>
              </a:rPr>
              <a:t>NLS Flytt - tipsar</a:t>
            </a:r>
          </a:p>
        </p:txBody>
      </p:sp>
      <p:pic>
        <p:nvPicPr>
          <p:cNvPr id="6" name="Platshållare för bild 5" descr="En bild som visar tecknad serie, leende, clipart, smiley&#10;&#10;AI-genererat innehåll kan vara felaktigt.">
            <a:extLst>
              <a:ext uri="{FF2B5EF4-FFF2-40B4-BE49-F238E27FC236}">
                <a16:creationId xmlns:a16="http://schemas.microsoft.com/office/drawing/2014/main" id="{E31AE12F-418E-1C25-FA36-10D1A6074DE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662" r="11662"/>
          <a:stretch>
            <a:fillRect/>
          </a:stretch>
        </p:blipFill>
        <p:spPr/>
      </p:pic>
      <p:sp>
        <p:nvSpPr>
          <p:cNvPr id="4" name="Platshållare för text 3">
            <a:extLst>
              <a:ext uri="{FF2B5EF4-FFF2-40B4-BE49-F238E27FC236}">
                <a16:creationId xmlns:a16="http://schemas.microsoft.com/office/drawing/2014/main" id="{AD9E9563-BC63-289A-8BD4-D3D6D6DE81C3}"/>
              </a:ext>
            </a:extLst>
          </p:cNvPr>
          <p:cNvSpPr>
            <a:spLocks noGrp="1"/>
          </p:cNvSpPr>
          <p:nvPr>
            <p:ph type="body" sz="half" idx="2"/>
          </p:nvPr>
        </p:nvSpPr>
        <p:spPr>
          <a:xfrm>
            <a:off x="913794" y="1143000"/>
            <a:ext cx="5934949" cy="4648199"/>
          </a:xfrm>
        </p:spPr>
        <p:txBody>
          <a:bodyPr>
            <a:normAutofit fontScale="85000" lnSpcReduction="20000"/>
          </a:bodyPr>
          <a:lstStyle/>
          <a:p>
            <a:pPr algn="l"/>
            <a:r>
              <a:rPr lang="sv-SE" sz="1400" b="1" i="1" u="sng" dirty="0">
                <a:latin typeface="brandon-grotesque"/>
              </a:rPr>
              <a:t>Innan flytten</a:t>
            </a:r>
          </a:p>
          <a:p>
            <a:pPr marL="285750" indent="-285750" algn="l" fontAlgn="base">
              <a:buFont typeface="Wingdings" panose="05000000000000000000" pitchFamily="2" charset="2"/>
              <a:buChar char="ü"/>
            </a:pPr>
            <a:r>
              <a:rPr lang="sv-SE" cap="none" dirty="0">
                <a:solidFill>
                  <a:srgbClr val="333333"/>
                </a:solidFill>
                <a:latin typeface="brandon-grotesque"/>
              </a:rPr>
              <a:t> F</a:t>
            </a:r>
            <a:r>
              <a:rPr lang="sv-SE" sz="1600" b="0" i="0" cap="none" dirty="0">
                <a:solidFill>
                  <a:srgbClr val="333333"/>
                </a:solidFill>
                <a:effectLst/>
                <a:latin typeface="brandon-grotesque"/>
              </a:rPr>
              <a:t>asta installationer av el och vatten måste kopplas bort av fackman</a:t>
            </a:r>
          </a:p>
          <a:p>
            <a:pPr marL="285750" indent="-285750" algn="l" fontAlgn="base">
              <a:buFont typeface="Wingdings" panose="05000000000000000000" pitchFamily="2" charset="2"/>
              <a:buChar char="ü"/>
            </a:pPr>
            <a:r>
              <a:rPr lang="sv-SE" cap="none" dirty="0">
                <a:solidFill>
                  <a:srgbClr val="333333"/>
                </a:solidFill>
                <a:latin typeface="brandon-grotesque"/>
              </a:rPr>
              <a:t> M</a:t>
            </a:r>
            <a:r>
              <a:rPr lang="sv-SE" sz="1600" b="0" i="0" cap="none" dirty="0">
                <a:solidFill>
                  <a:srgbClr val="333333"/>
                </a:solidFill>
                <a:effectLst/>
                <a:latin typeface="brandon-grotesque"/>
              </a:rPr>
              <a:t>ontera isär dator, tv och annan elektronisk utrustning</a:t>
            </a:r>
          </a:p>
          <a:p>
            <a:pPr marL="285750" indent="-285750" algn="l" fontAlgn="base">
              <a:buFont typeface="Wingdings" panose="05000000000000000000" pitchFamily="2" charset="2"/>
              <a:buChar char="ü"/>
            </a:pPr>
            <a:r>
              <a:rPr lang="sv-SE" cap="none" dirty="0">
                <a:solidFill>
                  <a:srgbClr val="333333"/>
                </a:solidFill>
                <a:latin typeface="brandon-grotesque"/>
              </a:rPr>
              <a:t> L</a:t>
            </a:r>
            <a:r>
              <a:rPr lang="sv-SE" sz="1600" b="0" i="0" cap="none" dirty="0">
                <a:solidFill>
                  <a:srgbClr val="333333"/>
                </a:solidFill>
                <a:effectLst/>
                <a:latin typeface="brandon-grotesque"/>
              </a:rPr>
              <a:t>ägg undan värdesaker, pengar och annan privat egendom i eget handbagage, som inte ska med i flytten</a:t>
            </a:r>
          </a:p>
          <a:p>
            <a:pPr marL="285750" indent="-285750" algn="l" fontAlgn="base">
              <a:buFont typeface="Wingdings" panose="05000000000000000000" pitchFamily="2" charset="2"/>
              <a:buChar char="ü"/>
            </a:pPr>
            <a:r>
              <a:rPr lang="sv-SE" cap="none" dirty="0">
                <a:solidFill>
                  <a:srgbClr val="333333"/>
                </a:solidFill>
                <a:latin typeface="brandon-grotesque"/>
              </a:rPr>
              <a:t> T</a:t>
            </a:r>
            <a:r>
              <a:rPr lang="sv-SE" sz="1600" b="0" i="0" cap="none" dirty="0">
                <a:solidFill>
                  <a:srgbClr val="333333"/>
                </a:solidFill>
                <a:effectLst/>
                <a:latin typeface="brandon-grotesque"/>
              </a:rPr>
              <a:t>a vara på nycklar till möbler samt nycklar till gamla och nya bostaden</a:t>
            </a:r>
          </a:p>
          <a:p>
            <a:pPr marL="285750" indent="-285750" algn="l" fontAlgn="base">
              <a:buFont typeface="Wingdings" panose="05000000000000000000" pitchFamily="2" charset="2"/>
              <a:buChar char="ü"/>
            </a:pPr>
            <a:r>
              <a:rPr lang="sv-SE" cap="none" dirty="0">
                <a:solidFill>
                  <a:srgbClr val="333333"/>
                </a:solidFill>
                <a:latin typeface="brandon-grotesque"/>
              </a:rPr>
              <a:t> M</a:t>
            </a:r>
            <a:r>
              <a:rPr lang="sv-SE" sz="1600" b="0" i="0" cap="none" dirty="0">
                <a:solidFill>
                  <a:srgbClr val="333333"/>
                </a:solidFill>
                <a:effectLst/>
                <a:latin typeface="brandon-grotesque"/>
              </a:rPr>
              <a:t>ärk cyklar, barnvagnar och liknande som står i allmänna utrymmen</a:t>
            </a:r>
          </a:p>
          <a:p>
            <a:pPr marL="285750" indent="-285750" algn="l" fontAlgn="base">
              <a:buFont typeface="Wingdings" panose="05000000000000000000" pitchFamily="2" charset="2"/>
              <a:buChar char="ü"/>
            </a:pPr>
            <a:r>
              <a:rPr lang="sv-SE" sz="1600" b="0" i="0" cap="none" dirty="0">
                <a:solidFill>
                  <a:srgbClr val="333333"/>
                </a:solidFill>
                <a:effectLst/>
                <a:latin typeface="brandon-grotesque"/>
              </a:rPr>
              <a:t> Töm alla trädgårdsmaskiner på olja och bensin</a:t>
            </a:r>
          </a:p>
          <a:p>
            <a:pPr marL="285750" indent="-285750" algn="l" fontAlgn="base">
              <a:buFont typeface="Wingdings" panose="05000000000000000000" pitchFamily="2" charset="2"/>
              <a:buChar char="ü"/>
            </a:pPr>
            <a:r>
              <a:rPr lang="sv-SE" cap="none" dirty="0">
                <a:solidFill>
                  <a:srgbClr val="333333"/>
                </a:solidFill>
                <a:latin typeface="brandon-grotesque"/>
              </a:rPr>
              <a:t> R</a:t>
            </a:r>
            <a:r>
              <a:rPr lang="sv-SE" sz="1600" b="0" i="0" cap="none" dirty="0">
                <a:solidFill>
                  <a:srgbClr val="333333"/>
                </a:solidFill>
                <a:effectLst/>
                <a:latin typeface="brandon-grotesque"/>
              </a:rPr>
              <a:t>engör maskiner och redskap</a:t>
            </a:r>
          </a:p>
          <a:p>
            <a:pPr marL="285750" indent="-285750" algn="l" fontAlgn="base">
              <a:buFont typeface="Wingdings" panose="05000000000000000000" pitchFamily="2" charset="2"/>
              <a:buChar char="ü"/>
            </a:pPr>
            <a:r>
              <a:rPr lang="sv-SE" cap="none" dirty="0">
                <a:solidFill>
                  <a:srgbClr val="333333"/>
                </a:solidFill>
                <a:latin typeface="brandon-grotesque"/>
              </a:rPr>
              <a:t> T</a:t>
            </a:r>
            <a:r>
              <a:rPr lang="sv-SE" sz="1600" b="0" i="0" cap="none" dirty="0">
                <a:solidFill>
                  <a:srgbClr val="333333"/>
                </a:solidFill>
                <a:effectLst/>
                <a:latin typeface="brandon-grotesque"/>
              </a:rPr>
              <a:t>öm kylskåp på färskvaror och vätskor</a:t>
            </a:r>
          </a:p>
          <a:p>
            <a:pPr marL="285750" indent="-285750" algn="l" fontAlgn="base">
              <a:buFont typeface="Wingdings" panose="05000000000000000000" pitchFamily="2" charset="2"/>
              <a:buChar char="ü"/>
            </a:pPr>
            <a:r>
              <a:rPr lang="sv-SE" cap="none" dirty="0">
                <a:solidFill>
                  <a:srgbClr val="333333"/>
                </a:solidFill>
                <a:latin typeface="brandon-grotesque"/>
              </a:rPr>
              <a:t> S</a:t>
            </a:r>
            <a:r>
              <a:rPr lang="sv-SE" sz="1600" b="0" i="0" cap="none" dirty="0">
                <a:solidFill>
                  <a:srgbClr val="333333"/>
                </a:solidFill>
                <a:effectLst/>
                <a:latin typeface="brandon-grotesque"/>
              </a:rPr>
              <a:t>täll undan städmaterial som du ska använda för städning</a:t>
            </a:r>
          </a:p>
          <a:p>
            <a:pPr marL="285750" indent="-285750" algn="l" fontAlgn="base">
              <a:buFont typeface="Wingdings" panose="05000000000000000000" pitchFamily="2" charset="2"/>
              <a:buChar char="ü"/>
            </a:pPr>
            <a:r>
              <a:rPr lang="sv-SE" cap="none" dirty="0">
                <a:solidFill>
                  <a:srgbClr val="333333"/>
                </a:solidFill>
                <a:latin typeface="brandon-grotesque"/>
              </a:rPr>
              <a:t> S</a:t>
            </a:r>
            <a:r>
              <a:rPr lang="sv-SE" sz="1600" b="0" i="0" cap="none" dirty="0">
                <a:solidFill>
                  <a:srgbClr val="333333"/>
                </a:solidFill>
                <a:effectLst/>
                <a:latin typeface="brandon-grotesque"/>
              </a:rPr>
              <a:t>kydda golven om du har ömtåliga golv</a:t>
            </a:r>
          </a:p>
          <a:p>
            <a:pPr marL="285750" indent="-285750" algn="l" fontAlgn="base">
              <a:buFont typeface="Wingdings" panose="05000000000000000000" pitchFamily="2" charset="2"/>
              <a:buChar char="ü"/>
            </a:pPr>
            <a:r>
              <a:rPr lang="sv-SE" cap="none" dirty="0">
                <a:solidFill>
                  <a:srgbClr val="333333"/>
                </a:solidFill>
                <a:latin typeface="brandon-grotesque"/>
              </a:rPr>
              <a:t> A</a:t>
            </a:r>
            <a:r>
              <a:rPr lang="sv-SE" sz="1600" b="0" i="0" cap="none" dirty="0">
                <a:solidFill>
                  <a:srgbClr val="333333"/>
                </a:solidFill>
                <a:effectLst/>
                <a:latin typeface="brandon-grotesque"/>
              </a:rPr>
              <a:t>nmäl möbler och annat gods som är värt mer än ett halvt basbelopp till NLS Flytt</a:t>
            </a:r>
          </a:p>
          <a:p>
            <a:pPr algn="l"/>
            <a:endParaRPr lang="sv-SE" sz="1400" b="1" i="1" u="sng" dirty="0">
              <a:latin typeface="brandon-grotesque"/>
            </a:endParaRPr>
          </a:p>
        </p:txBody>
      </p:sp>
    </p:spTree>
    <p:extLst>
      <p:ext uri="{BB962C8B-B14F-4D97-AF65-F5344CB8AC3E}">
        <p14:creationId xmlns:p14="http://schemas.microsoft.com/office/powerpoint/2010/main" val="2928902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BA4454-E3BC-5D39-1C52-B628C5738967}"/>
              </a:ext>
            </a:extLst>
          </p:cNvPr>
          <p:cNvSpPr>
            <a:spLocks noGrp="1"/>
          </p:cNvSpPr>
          <p:nvPr>
            <p:ph type="title"/>
          </p:nvPr>
        </p:nvSpPr>
        <p:spPr>
          <a:xfrm>
            <a:off x="913774" y="609600"/>
            <a:ext cx="5934969" cy="524256"/>
          </a:xfrm>
        </p:spPr>
        <p:txBody>
          <a:bodyPr>
            <a:normAutofit fontScale="90000"/>
          </a:bodyPr>
          <a:lstStyle/>
          <a:p>
            <a:r>
              <a:rPr lang="sv-SE" dirty="0" err="1">
                <a:latin typeface="Bell MT" panose="02020503060305020303" pitchFamily="18" charset="0"/>
              </a:rPr>
              <a:t>Nls</a:t>
            </a:r>
            <a:r>
              <a:rPr lang="sv-SE" dirty="0">
                <a:latin typeface="Bell MT" panose="02020503060305020303" pitchFamily="18" charset="0"/>
              </a:rPr>
              <a:t> flytt - tipsar</a:t>
            </a:r>
          </a:p>
        </p:txBody>
      </p:sp>
      <p:pic>
        <p:nvPicPr>
          <p:cNvPr id="6" name="Platshållare för bild 5" descr="En bild som visar tecknad serie, leende, clipart, smiley&#10;&#10;AI-genererat innehåll kan vara felaktigt.">
            <a:extLst>
              <a:ext uri="{FF2B5EF4-FFF2-40B4-BE49-F238E27FC236}">
                <a16:creationId xmlns:a16="http://schemas.microsoft.com/office/drawing/2014/main" id="{02B67090-F246-28AA-DC9C-FF8EC2AD1D9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662" r="11662"/>
          <a:stretch>
            <a:fillRect/>
          </a:stretch>
        </p:blipFill>
        <p:spPr/>
      </p:pic>
      <p:sp>
        <p:nvSpPr>
          <p:cNvPr id="4" name="Platshållare för text 3">
            <a:extLst>
              <a:ext uri="{FF2B5EF4-FFF2-40B4-BE49-F238E27FC236}">
                <a16:creationId xmlns:a16="http://schemas.microsoft.com/office/drawing/2014/main" id="{2CEBF731-EE02-2889-F412-F2AF9BAFC9F1}"/>
              </a:ext>
            </a:extLst>
          </p:cNvPr>
          <p:cNvSpPr>
            <a:spLocks noGrp="1"/>
          </p:cNvSpPr>
          <p:nvPr>
            <p:ph type="body" sz="half" idx="2"/>
          </p:nvPr>
        </p:nvSpPr>
        <p:spPr>
          <a:xfrm>
            <a:off x="913794" y="1133856"/>
            <a:ext cx="5934949" cy="5641848"/>
          </a:xfrm>
        </p:spPr>
        <p:txBody>
          <a:bodyPr>
            <a:normAutofit/>
          </a:bodyPr>
          <a:lstStyle/>
          <a:p>
            <a:pPr algn="l"/>
            <a:r>
              <a:rPr lang="sv-SE" sz="1400" b="1" i="1" u="sng" dirty="0">
                <a:latin typeface="brandon-grotesque"/>
              </a:rPr>
              <a:t>Under flytten</a:t>
            </a:r>
          </a:p>
          <a:p>
            <a:pPr algn="l" fontAlgn="base">
              <a:buFont typeface="Arial" panose="020B0604020202020204" pitchFamily="34" charset="0"/>
              <a:buChar char="•"/>
            </a:pPr>
            <a:r>
              <a:rPr lang="sv-SE" sz="1400" cap="none" dirty="0">
                <a:latin typeface="brandon-grotesque"/>
              </a:rPr>
              <a:t> </a:t>
            </a:r>
            <a:r>
              <a:rPr lang="sv-SE" sz="1050" cap="none" dirty="0">
                <a:latin typeface="brandon-grotesque"/>
              </a:rPr>
              <a:t>V</a:t>
            </a:r>
            <a:r>
              <a:rPr lang="sv-SE" sz="1050" b="0" i="0" cap="none" dirty="0">
                <a:effectLst/>
                <a:latin typeface="brandon-grotesque"/>
              </a:rPr>
              <a:t>isa vår personal särskilt ömtåliga föremål samt möbler och föremål som inte ska flyttas med</a:t>
            </a:r>
          </a:p>
          <a:p>
            <a:pPr algn="l" fontAlgn="base">
              <a:buFont typeface="Arial" panose="020B0604020202020204" pitchFamily="34" charset="0"/>
              <a:buChar char="•"/>
            </a:pPr>
            <a:r>
              <a:rPr lang="sv-SE" sz="1050" cap="none" dirty="0">
                <a:latin typeface="brandon-grotesque"/>
              </a:rPr>
              <a:t> H</a:t>
            </a:r>
            <a:r>
              <a:rPr lang="sv-SE" sz="1050" b="0" i="0" cap="none" dirty="0">
                <a:effectLst/>
                <a:latin typeface="brandon-grotesque"/>
              </a:rPr>
              <a:t>åll reda på </a:t>
            </a:r>
            <a:r>
              <a:rPr lang="sv-SE" sz="1050" b="1" i="0" cap="none" dirty="0">
                <a:effectLst/>
                <a:latin typeface="brandon-grotesque"/>
              </a:rPr>
              <a:t>all privata ägodelar</a:t>
            </a:r>
            <a:r>
              <a:rPr lang="sv-SE" sz="1050" b="0" i="0" cap="none" dirty="0">
                <a:effectLst/>
                <a:latin typeface="brandon-grotesque"/>
              </a:rPr>
              <a:t> såsom nycklar, plånbok, pengar, smycken och annat som du behöver under flytten så att dessa ej hamnar bland flyttgodset</a:t>
            </a:r>
          </a:p>
          <a:p>
            <a:pPr algn="l" fontAlgn="base">
              <a:buFont typeface="Arial" panose="020B0604020202020204" pitchFamily="34" charset="0"/>
              <a:buChar char="•"/>
            </a:pPr>
            <a:r>
              <a:rPr lang="sv-SE" sz="1050" cap="none" dirty="0">
                <a:latin typeface="brandon-grotesque"/>
              </a:rPr>
              <a:t> K</a:t>
            </a:r>
            <a:r>
              <a:rPr lang="sv-SE" sz="1050" b="0" i="0" cap="none" dirty="0">
                <a:effectLst/>
                <a:latin typeface="brandon-grotesque"/>
              </a:rPr>
              <a:t>ontrollera att allt är med innan flyttbilen åker</a:t>
            </a:r>
          </a:p>
          <a:p>
            <a:pPr algn="l" fontAlgn="base">
              <a:buFont typeface="Arial" panose="020B0604020202020204" pitchFamily="34" charset="0"/>
              <a:buChar char="•"/>
            </a:pPr>
            <a:r>
              <a:rPr lang="sv-SE" sz="1050" cap="none" dirty="0">
                <a:latin typeface="brandon-grotesque"/>
              </a:rPr>
              <a:t> I</a:t>
            </a:r>
            <a:r>
              <a:rPr lang="sv-SE" sz="1050" b="0" i="0" cap="none" dirty="0">
                <a:effectLst/>
                <a:latin typeface="brandon-grotesque"/>
              </a:rPr>
              <a:t>nstruera eller visa med skiss var möblerna ska stå i den nya bostaden</a:t>
            </a:r>
          </a:p>
          <a:p>
            <a:pPr algn="l" fontAlgn="base"/>
            <a:r>
              <a:rPr lang="sv-SE" sz="1400" b="1" i="1" u="sng" cap="none" dirty="0">
                <a:latin typeface="brandon-grotesque"/>
              </a:rPr>
              <a:t>Efter flytten</a:t>
            </a:r>
          </a:p>
          <a:p>
            <a:pPr algn="l" fontAlgn="base">
              <a:buFont typeface="Arial" panose="020B0604020202020204" pitchFamily="34" charset="0"/>
              <a:buChar char="•"/>
            </a:pPr>
            <a:r>
              <a:rPr lang="sv-SE" sz="1200" cap="none" dirty="0">
                <a:latin typeface="brandon-grotesque"/>
              </a:rPr>
              <a:t> </a:t>
            </a:r>
            <a:r>
              <a:rPr lang="sv-SE" sz="1050" cap="none" dirty="0">
                <a:latin typeface="brandon-grotesque"/>
              </a:rPr>
              <a:t>E</a:t>
            </a:r>
            <a:r>
              <a:rPr lang="sv-SE" sz="1050" b="0" i="0" cap="none" dirty="0">
                <a:effectLst/>
                <a:latin typeface="brandon-grotesque"/>
              </a:rPr>
              <a:t>v. skada eller förlust anmäls snarast till personalen eller direkt till vårt kontor. för ett smidigare och snabbare svar, maila gärna oss! reklamation@nlsflytt.se</a:t>
            </a:r>
          </a:p>
          <a:p>
            <a:pPr algn="l" fontAlgn="base">
              <a:buFont typeface="Arial" panose="020B0604020202020204" pitchFamily="34" charset="0"/>
              <a:buChar char="•"/>
            </a:pPr>
            <a:r>
              <a:rPr lang="sv-SE" sz="1050" cap="none" dirty="0">
                <a:latin typeface="brandon-grotesque"/>
              </a:rPr>
              <a:t> R</a:t>
            </a:r>
            <a:r>
              <a:rPr lang="sv-SE" sz="1050" b="0" i="0" cap="none" dirty="0">
                <a:effectLst/>
                <a:latin typeface="brandon-grotesque"/>
              </a:rPr>
              <a:t>ing eller maila oss när kartongerna är uppackade och kan hämtas. </a:t>
            </a:r>
          </a:p>
          <a:p>
            <a:pPr algn="l" fontAlgn="base">
              <a:buFont typeface="Arial" panose="020B0604020202020204" pitchFamily="34" charset="0"/>
              <a:buChar char="•"/>
            </a:pPr>
            <a:r>
              <a:rPr lang="sv-SE" sz="1050" cap="none" dirty="0">
                <a:latin typeface="brandon-grotesque"/>
              </a:rPr>
              <a:t> E</a:t>
            </a:r>
            <a:r>
              <a:rPr lang="sv-SE" sz="1050" b="0" i="0" cap="none" dirty="0">
                <a:effectLst/>
                <a:latin typeface="brandon-grotesque"/>
              </a:rPr>
              <a:t>fter utförd arbete vore NLS teamet tacksamma om ni skulle ha möjligtvis 2 minuter över om ni kan skriva ett omdöme om hur ni upplevde servicen. På </a:t>
            </a:r>
            <a:r>
              <a:rPr lang="sv-SE" sz="1050" cap="none" dirty="0" err="1">
                <a:latin typeface="brandon-grotesque"/>
              </a:rPr>
              <a:t>R</a:t>
            </a:r>
            <a:r>
              <a:rPr lang="sv-SE" sz="1050" b="0" i="0" cap="none" dirty="0" err="1">
                <a:effectLst/>
                <a:latin typeface="brandon-grotesque"/>
              </a:rPr>
              <a:t>eco</a:t>
            </a:r>
            <a:r>
              <a:rPr lang="sv-SE" sz="1050" b="0" i="0" cap="none" dirty="0">
                <a:effectLst/>
                <a:latin typeface="brandon-grotesque"/>
              </a:rPr>
              <a:t> och </a:t>
            </a:r>
            <a:r>
              <a:rPr lang="sv-SE" sz="1050" cap="none" dirty="0">
                <a:latin typeface="brandon-grotesque"/>
              </a:rPr>
              <a:t>G</a:t>
            </a:r>
            <a:r>
              <a:rPr lang="sv-SE" sz="1050" b="0" i="0" cap="none" dirty="0">
                <a:effectLst/>
                <a:latin typeface="brandon-grotesque"/>
              </a:rPr>
              <a:t>oogle. </a:t>
            </a:r>
            <a:r>
              <a:rPr lang="sv-SE" sz="1050" b="0" i="0" u="none" strike="noStrike" cap="none" dirty="0">
                <a:effectLst/>
                <a:latin typeface="brandon-grotesque"/>
                <a:hlinkClick r:id="rId3">
                  <a:extLst>
                    <a:ext uri="{A12FA001-AC4F-418D-AE19-62706E023703}">
                      <ahyp:hlinkClr xmlns:ahyp="http://schemas.microsoft.com/office/drawing/2018/hyperlinkcolor" val="tx"/>
                    </a:ext>
                  </a:extLst>
                </a:hlinkClick>
              </a:rPr>
              <a:t>https://www.reco.se/nls-flytt</a:t>
            </a:r>
            <a:endParaRPr lang="sv-SE" sz="1050" b="0" i="0" u="none" strike="noStrike" cap="none" dirty="0">
              <a:effectLst/>
              <a:latin typeface="brandon-grotesque"/>
            </a:endParaRPr>
          </a:p>
          <a:p>
            <a:pPr algn="l" fontAlgn="base"/>
            <a:r>
              <a:rPr lang="sv-SE" sz="1400" b="1" i="1" u="sng" dirty="0">
                <a:effectLst/>
                <a:latin typeface="var( --e-global-typography-primary-font-family )"/>
              </a:rPr>
              <a:t>Vi lastar inte⚠️</a:t>
            </a:r>
          </a:p>
          <a:p>
            <a:pPr marL="171450" indent="-171450" algn="l" fontAlgn="base">
              <a:buFont typeface="Wingdings" panose="05000000000000000000" pitchFamily="2" charset="2"/>
              <a:buChar char="ü"/>
            </a:pPr>
            <a:r>
              <a:rPr lang="sv-SE" sz="1050" cap="none" dirty="0">
                <a:latin typeface="brandon-grotesque"/>
              </a:rPr>
              <a:t>Brandfarliga vätskor</a:t>
            </a:r>
          </a:p>
          <a:p>
            <a:pPr marL="171450" indent="-171450" algn="l" fontAlgn="base">
              <a:buFont typeface="Wingdings" panose="05000000000000000000" pitchFamily="2" charset="2"/>
              <a:buChar char="ü"/>
            </a:pPr>
            <a:r>
              <a:rPr lang="sv-SE" sz="1050" cap="none" dirty="0">
                <a:effectLst/>
                <a:latin typeface="brandon-grotesque"/>
              </a:rPr>
              <a:t>Färskvaror</a:t>
            </a:r>
          </a:p>
          <a:p>
            <a:pPr marL="171450" indent="-171450" algn="l" fontAlgn="base">
              <a:buFont typeface="Wingdings" panose="05000000000000000000" pitchFamily="2" charset="2"/>
              <a:buChar char="ü"/>
            </a:pPr>
            <a:r>
              <a:rPr lang="sv-SE" sz="1050" cap="none" dirty="0">
                <a:latin typeface="brandon-grotesque"/>
              </a:rPr>
              <a:t>Ej transport av djur</a:t>
            </a:r>
            <a:endParaRPr lang="sv-SE" sz="1050" cap="none" dirty="0">
              <a:effectLst/>
              <a:latin typeface="brandon-grotesque"/>
            </a:endParaRPr>
          </a:p>
          <a:p>
            <a:pPr algn="l" fontAlgn="base"/>
            <a:endParaRPr lang="sv-SE" sz="1400" b="1" i="1" u="sng" cap="none" dirty="0">
              <a:latin typeface="brandon-grotesque"/>
            </a:endParaRPr>
          </a:p>
          <a:p>
            <a:pPr algn="l" fontAlgn="base"/>
            <a:endParaRPr lang="sv-SE" sz="1400" b="1" i="1" u="sng" cap="none" dirty="0">
              <a:effectLst/>
              <a:latin typeface="brandon-grotesque"/>
            </a:endParaRPr>
          </a:p>
          <a:p>
            <a:pPr algn="l"/>
            <a:endParaRPr lang="sv-SE" sz="1400" b="1" i="1" u="sng" dirty="0">
              <a:latin typeface="brandon-grotesque"/>
            </a:endParaRPr>
          </a:p>
        </p:txBody>
      </p:sp>
    </p:spTree>
    <p:extLst>
      <p:ext uri="{BB962C8B-B14F-4D97-AF65-F5344CB8AC3E}">
        <p14:creationId xmlns:p14="http://schemas.microsoft.com/office/powerpoint/2010/main" val="180488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BBA9A6-D3AF-6334-8A36-39F483B530AE}"/>
              </a:ext>
            </a:extLst>
          </p:cNvPr>
          <p:cNvSpPr>
            <a:spLocks noGrp="1"/>
          </p:cNvSpPr>
          <p:nvPr>
            <p:ph type="title"/>
          </p:nvPr>
        </p:nvSpPr>
        <p:spPr>
          <a:xfrm>
            <a:off x="913775" y="618517"/>
            <a:ext cx="10364451" cy="935963"/>
          </a:xfrm>
        </p:spPr>
        <p:txBody>
          <a:bodyPr/>
          <a:lstStyle/>
          <a:p>
            <a:r>
              <a:rPr lang="sv-SE" dirty="0" err="1">
                <a:latin typeface="Bell MT" panose="02020503060305020303" pitchFamily="18" charset="0"/>
              </a:rPr>
              <a:t>fLYTTSTÄDNING</a:t>
            </a:r>
            <a:endParaRPr lang="sv-SE" dirty="0">
              <a:latin typeface="Bell MT" panose="02020503060305020303" pitchFamily="18" charset="0"/>
            </a:endParaRPr>
          </a:p>
        </p:txBody>
      </p:sp>
      <p:sp>
        <p:nvSpPr>
          <p:cNvPr id="3" name="Platshållare för innehåll 2">
            <a:extLst>
              <a:ext uri="{FF2B5EF4-FFF2-40B4-BE49-F238E27FC236}">
                <a16:creationId xmlns:a16="http://schemas.microsoft.com/office/drawing/2014/main" id="{A2ADCB07-A990-F3E1-73A8-EC853FB32D80}"/>
              </a:ext>
            </a:extLst>
          </p:cNvPr>
          <p:cNvSpPr>
            <a:spLocks noGrp="1"/>
          </p:cNvSpPr>
          <p:nvPr>
            <p:ph sz="quarter" idx="13"/>
          </p:nvPr>
        </p:nvSpPr>
        <p:spPr>
          <a:xfrm>
            <a:off x="913774" y="1554480"/>
            <a:ext cx="10363826" cy="4325112"/>
          </a:xfrm>
        </p:spPr>
        <p:txBody>
          <a:bodyPr>
            <a:normAutofit/>
          </a:bodyPr>
          <a:lstStyle/>
          <a:p>
            <a:pPr marL="0" indent="0">
              <a:buNone/>
            </a:pPr>
            <a:r>
              <a:rPr lang="sv-SE" sz="1200" cap="none" dirty="0"/>
              <a:t>Att flyttstäda kan vara väldigt tidskrävande för många. </a:t>
            </a:r>
            <a:r>
              <a:rPr lang="sv-SE" sz="1200" b="0" i="0" cap="none" dirty="0">
                <a:solidFill>
                  <a:srgbClr val="333333"/>
                </a:solidFill>
                <a:effectLst/>
                <a:latin typeface="brandon-grotesque"/>
              </a:rPr>
              <a:t>det är lätt att bli uppstressad och ha svårt att veta vart man ska börja. Är första steget rengöra alla väggar? städa köket? städa badrummet? </a:t>
            </a:r>
            <a:r>
              <a:rPr lang="sv-SE" sz="1200" cap="none" dirty="0">
                <a:solidFill>
                  <a:srgbClr val="333333"/>
                </a:solidFill>
                <a:latin typeface="brandon-grotesque"/>
              </a:rPr>
              <a:t>många delar av bostaden eller huset ska städas, men stora frågan är vart börjar man helt enkelt? vi har tagit fram vår checklista som följer dig steg för steg vad du ska använda för hjälpmedel och börja städa. </a:t>
            </a:r>
          </a:p>
          <a:p>
            <a:pPr marL="0" indent="0">
              <a:buNone/>
            </a:pPr>
            <a:r>
              <a:rPr lang="sv-SE" sz="1400" b="1" i="1" u="sng" cap="none" dirty="0">
                <a:solidFill>
                  <a:srgbClr val="333333"/>
                </a:solidFill>
                <a:latin typeface="brandon-grotesque"/>
              </a:rPr>
              <a:t>Städmaterial och rengöringsprodukter </a:t>
            </a:r>
          </a:p>
          <a:p>
            <a:pPr marL="0" indent="0">
              <a:buNone/>
            </a:pPr>
            <a:r>
              <a:rPr lang="sv-SE" sz="1200" cap="none" dirty="0">
                <a:solidFill>
                  <a:srgbClr val="333333"/>
                </a:solidFill>
                <a:latin typeface="brandon-grotesque"/>
              </a:rPr>
              <a:t>Innan du börjar med flyttstädningen är det alltid viktigt att införskaffa alla redskap samt produkter för att få ett bra resultat på arbetet. Mycket av de material du kommer använda dig utav kanske redan finns hemma hos dig. Så kolla först innan du köper nytt, har du inget som du behöver då måste du åka till affären och köpa. Det vanligaste att har hemma är toalettborste, dammsugare, hink och mopp. Nitrilhandskar är väldigt bra att ha, för att skydda dig mot alla farliga kem. Även skyddsglasögon är bra att ha. Försök att införskaffa kem produkter som är miljömärkta för en skonsam och miljövänligare städning, dels ser du ett oerhört mycket bättre skillnad efter städningen. Tvättsvampar, disktrasor, mikrofiberdukar och fönsterskrapa är viktigt att ha. </a:t>
            </a:r>
          </a:p>
          <a:p>
            <a:pPr marL="0" indent="0">
              <a:buNone/>
            </a:pPr>
            <a:r>
              <a:rPr lang="sv-SE" sz="1400" b="1" i="1" u="sng" cap="none" dirty="0">
                <a:solidFill>
                  <a:srgbClr val="333333"/>
                </a:solidFill>
                <a:latin typeface="brandon-grotesque"/>
              </a:rPr>
              <a:t>Rensa och sortera innan städning</a:t>
            </a:r>
          </a:p>
          <a:p>
            <a:pPr marL="0" indent="0">
              <a:buNone/>
            </a:pPr>
            <a:r>
              <a:rPr lang="sv-SE" sz="1200" cap="none" dirty="0">
                <a:solidFill>
                  <a:srgbClr val="333333"/>
                </a:solidFill>
                <a:latin typeface="brandon-grotesque"/>
              </a:rPr>
              <a:t>För att du få det enkelt att städa alla ytor och rum kan det vara bra för dig att rensa och sortera de saker/möbler du inte har någon användning av. Du kan skänka bort, kasta själv eller ta hjälp av flyttfirman så de kan kasta åt dig på återvinningscentralen. </a:t>
            </a:r>
          </a:p>
          <a:p>
            <a:pPr marL="0" indent="0">
              <a:buNone/>
            </a:pPr>
            <a:r>
              <a:rPr lang="sv-SE" sz="1400" b="1" i="1" u="sng" cap="none" dirty="0">
                <a:solidFill>
                  <a:srgbClr val="333333"/>
                </a:solidFill>
                <a:latin typeface="brandon-grotesque"/>
              </a:rPr>
              <a:t>Städa varje rum för rum</a:t>
            </a:r>
          </a:p>
          <a:p>
            <a:pPr marL="0" indent="0">
              <a:buNone/>
            </a:pPr>
            <a:r>
              <a:rPr lang="sv-SE" sz="1200" cap="none" dirty="0">
                <a:solidFill>
                  <a:srgbClr val="333333"/>
                </a:solidFill>
                <a:latin typeface="brandon-grotesque"/>
              </a:rPr>
              <a:t>När du känner dig redo, efter att du har införskaffat all material och kem produkter, rensat och sorterat de föremål och saker du inte har någon vidare nytta av kan du påbörja med städning. Bra tips är om du städar rum för rum och sist avslutar med att moppa samtliga golv. </a:t>
            </a:r>
          </a:p>
        </p:txBody>
      </p:sp>
      <p:pic>
        <p:nvPicPr>
          <p:cNvPr id="5" name="Bildobjekt 4" descr="En bild som visar Teckensnitt, logotyp, Grafik, symbol&#10;&#10;AI-genererat innehåll kan vara felaktigt.">
            <a:extLst>
              <a:ext uri="{FF2B5EF4-FFF2-40B4-BE49-F238E27FC236}">
                <a16:creationId xmlns:a16="http://schemas.microsoft.com/office/drawing/2014/main" id="{A89398C1-36B8-468F-F7C3-D997D750A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663" y="688227"/>
            <a:ext cx="2012305" cy="395871"/>
          </a:xfrm>
          <a:prstGeom prst="rect">
            <a:avLst/>
          </a:prstGeom>
        </p:spPr>
      </p:pic>
      <p:pic>
        <p:nvPicPr>
          <p:cNvPr id="7" name="Bildobjekt 6" descr="En bild som visar text, Teckensnitt, logotyp, Electric blue&#10;&#10;AI-genererat innehåll kan vara felaktigt.">
            <a:extLst>
              <a:ext uri="{FF2B5EF4-FFF2-40B4-BE49-F238E27FC236}">
                <a16:creationId xmlns:a16="http://schemas.microsoft.com/office/drawing/2014/main" id="{EF395F52-C94D-FE8C-8562-4948C77263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9034" y="0"/>
            <a:ext cx="1666875" cy="1666875"/>
          </a:xfrm>
          <a:prstGeom prst="rect">
            <a:avLst/>
          </a:prstGeom>
        </p:spPr>
      </p:pic>
    </p:spTree>
    <p:extLst>
      <p:ext uri="{BB962C8B-B14F-4D97-AF65-F5344CB8AC3E}">
        <p14:creationId xmlns:p14="http://schemas.microsoft.com/office/powerpoint/2010/main" val="3562064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041FE1-48EA-F306-31B9-7FCFB486EC4C}"/>
              </a:ext>
            </a:extLst>
          </p:cNvPr>
          <p:cNvSpPr>
            <a:spLocks noGrp="1"/>
          </p:cNvSpPr>
          <p:nvPr>
            <p:ph type="title"/>
          </p:nvPr>
        </p:nvSpPr>
        <p:spPr>
          <a:xfrm rot="10800000" flipV="1">
            <a:off x="1280159" y="585216"/>
            <a:ext cx="7123175" cy="493776"/>
          </a:xfrm>
        </p:spPr>
        <p:txBody>
          <a:bodyPr>
            <a:normAutofit fontScale="90000"/>
          </a:bodyPr>
          <a:lstStyle/>
          <a:p>
            <a:r>
              <a:rPr lang="sv-SE" dirty="0">
                <a:latin typeface="Bell MT" panose="02020503060305020303" pitchFamily="18" charset="0"/>
              </a:rPr>
              <a:t>Flyttstädning</a:t>
            </a:r>
          </a:p>
        </p:txBody>
      </p:sp>
      <p:pic>
        <p:nvPicPr>
          <p:cNvPr id="6" name="Platshållare för bild 5" descr="En bild som visar klädsel, person, vägg, leende&#10;&#10;AI-genererat innehåll kan vara felaktigt.">
            <a:extLst>
              <a:ext uri="{FF2B5EF4-FFF2-40B4-BE49-F238E27FC236}">
                <a16:creationId xmlns:a16="http://schemas.microsoft.com/office/drawing/2014/main" id="{A2617E2A-1229-8061-9E37-FC3B4A685DA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0363" r="30363"/>
          <a:stretch>
            <a:fillRect/>
          </a:stretch>
        </p:blipFill>
        <p:spPr>
          <a:xfrm>
            <a:off x="7452235" y="740663"/>
            <a:ext cx="3255358" cy="5181600"/>
          </a:xfrm>
        </p:spPr>
      </p:pic>
      <p:sp>
        <p:nvSpPr>
          <p:cNvPr id="4" name="Platshållare för text 3">
            <a:extLst>
              <a:ext uri="{FF2B5EF4-FFF2-40B4-BE49-F238E27FC236}">
                <a16:creationId xmlns:a16="http://schemas.microsoft.com/office/drawing/2014/main" id="{0A3C35E9-2159-8819-FEDF-D2E80DA83C63}"/>
              </a:ext>
            </a:extLst>
          </p:cNvPr>
          <p:cNvSpPr>
            <a:spLocks noGrp="1"/>
          </p:cNvSpPr>
          <p:nvPr>
            <p:ph type="body" sz="half" idx="2"/>
          </p:nvPr>
        </p:nvSpPr>
        <p:spPr>
          <a:xfrm>
            <a:off x="913773" y="978408"/>
            <a:ext cx="5450452" cy="5724143"/>
          </a:xfrm>
        </p:spPr>
        <p:txBody>
          <a:bodyPr>
            <a:normAutofit fontScale="25000" lnSpcReduction="20000"/>
          </a:bodyPr>
          <a:lstStyle/>
          <a:p>
            <a:pPr algn="l"/>
            <a:r>
              <a:rPr lang="sv-SE" sz="4000" b="1" i="1" u="sng" dirty="0">
                <a:latin typeface="brandon-grotesque"/>
              </a:rPr>
              <a:t>Städning av alla rum</a:t>
            </a:r>
          </a:p>
          <a:p>
            <a:pPr marL="571500" indent="-571500" algn="l">
              <a:spcBef>
                <a:spcPts val="750"/>
              </a:spcBef>
              <a:spcAft>
                <a:spcPts val="750"/>
              </a:spcAft>
              <a:buFont typeface="Wingdings" panose="05000000000000000000" pitchFamily="2" charset="2"/>
              <a:buChar char="ü"/>
            </a:pPr>
            <a:r>
              <a:rPr lang="sv-SE" sz="4400" cap="none" dirty="0">
                <a:solidFill>
                  <a:srgbClr val="1E1E1E"/>
                </a:solidFill>
                <a:latin typeface="brandon-grotesque"/>
              </a:rPr>
              <a:t>D</a:t>
            </a:r>
            <a:r>
              <a:rPr lang="sv-SE" sz="4400" b="0" i="0" cap="none" dirty="0">
                <a:solidFill>
                  <a:srgbClr val="1E1E1E"/>
                </a:solidFill>
                <a:effectLst/>
                <a:latin typeface="brandon-grotesque"/>
              </a:rPr>
              <a:t>amma väggar och tak</a:t>
            </a:r>
          </a:p>
          <a:p>
            <a:pPr marL="571500" indent="-571500" algn="l">
              <a:spcBef>
                <a:spcPts val="750"/>
              </a:spcBef>
              <a:spcAft>
                <a:spcPts val="750"/>
              </a:spcAft>
              <a:buFont typeface="Wingdings" panose="05000000000000000000" pitchFamily="2" charset="2"/>
              <a:buChar char="ü"/>
            </a:pPr>
            <a:r>
              <a:rPr lang="sv-SE" sz="4400" cap="none" dirty="0">
                <a:solidFill>
                  <a:srgbClr val="1E1E1E"/>
                </a:solidFill>
                <a:latin typeface="brandon-grotesque"/>
              </a:rPr>
              <a:t>R</a:t>
            </a:r>
            <a:r>
              <a:rPr lang="sv-SE" sz="4400" b="0" i="0" cap="none" dirty="0">
                <a:solidFill>
                  <a:srgbClr val="1E1E1E"/>
                </a:solidFill>
                <a:effectLst/>
                <a:latin typeface="brandon-grotesque"/>
              </a:rPr>
              <a:t>engöra snickerier, lister, dörrar, dörrkarmar, fönsterbrädor, fria ytor, garderobsdörrar och skåpdörrar. glöm inte ovankanten på dörrar</a:t>
            </a:r>
          </a:p>
          <a:p>
            <a:pPr marL="571500" indent="-571500" algn="l">
              <a:spcBef>
                <a:spcPts val="750"/>
              </a:spcBef>
              <a:spcAft>
                <a:spcPts val="750"/>
              </a:spcAft>
              <a:buFont typeface="Wingdings" panose="05000000000000000000" pitchFamily="2" charset="2"/>
              <a:buChar char="ü"/>
            </a:pPr>
            <a:r>
              <a:rPr lang="sv-SE" sz="4400" cap="none" dirty="0">
                <a:solidFill>
                  <a:srgbClr val="1E1E1E"/>
                </a:solidFill>
                <a:latin typeface="brandon-grotesque"/>
              </a:rPr>
              <a:t>T</a:t>
            </a:r>
            <a:r>
              <a:rPr lang="sv-SE" sz="4400" b="0" i="0" cap="none" dirty="0">
                <a:solidFill>
                  <a:srgbClr val="1E1E1E"/>
                </a:solidFill>
                <a:effectLst/>
                <a:latin typeface="brandon-grotesque"/>
              </a:rPr>
              <a:t>a bort tavelkrokar och lämna inte kvar klistermärken eller andra typer av dekaler</a:t>
            </a:r>
          </a:p>
          <a:p>
            <a:pPr marL="571500" indent="-571500" algn="l">
              <a:spcBef>
                <a:spcPts val="750"/>
              </a:spcBef>
              <a:spcAft>
                <a:spcPts val="750"/>
              </a:spcAft>
              <a:buFont typeface="Wingdings" panose="05000000000000000000" pitchFamily="2" charset="2"/>
              <a:buChar char="ü"/>
            </a:pPr>
            <a:r>
              <a:rPr lang="sv-SE" sz="4400" cap="none" dirty="0">
                <a:solidFill>
                  <a:srgbClr val="1E1E1E"/>
                </a:solidFill>
                <a:latin typeface="brandon-grotesque"/>
              </a:rPr>
              <a:t>R</a:t>
            </a:r>
            <a:r>
              <a:rPr lang="sv-SE" sz="4400" b="0" i="0" cap="none" dirty="0">
                <a:solidFill>
                  <a:srgbClr val="1E1E1E"/>
                </a:solidFill>
                <a:effectLst/>
                <a:latin typeface="brandon-grotesque"/>
              </a:rPr>
              <a:t>engöra element</a:t>
            </a:r>
          </a:p>
          <a:p>
            <a:pPr marL="571500" indent="-571500" algn="l">
              <a:spcBef>
                <a:spcPts val="750"/>
              </a:spcBef>
              <a:spcAft>
                <a:spcPts val="750"/>
              </a:spcAft>
              <a:buFont typeface="Wingdings" panose="05000000000000000000" pitchFamily="2" charset="2"/>
              <a:buChar char="ü"/>
            </a:pPr>
            <a:r>
              <a:rPr lang="sv-SE" sz="4400" b="0" i="0" cap="none" dirty="0">
                <a:solidFill>
                  <a:srgbClr val="1E1E1E"/>
                </a:solidFill>
                <a:effectLst/>
                <a:latin typeface="brandon-grotesque"/>
              </a:rPr>
              <a:t>Damma av eluttag</a:t>
            </a:r>
          </a:p>
          <a:p>
            <a:pPr marL="571500" indent="-571500" algn="l">
              <a:spcBef>
                <a:spcPts val="750"/>
              </a:spcBef>
              <a:spcAft>
                <a:spcPts val="750"/>
              </a:spcAft>
              <a:buFont typeface="Wingdings" panose="05000000000000000000" pitchFamily="2" charset="2"/>
              <a:buChar char="ü"/>
            </a:pPr>
            <a:r>
              <a:rPr lang="sv-SE" sz="4400" cap="none" dirty="0">
                <a:solidFill>
                  <a:srgbClr val="1E1E1E"/>
                </a:solidFill>
                <a:latin typeface="brandon-grotesque"/>
              </a:rPr>
              <a:t>D</a:t>
            </a:r>
            <a:r>
              <a:rPr lang="sv-SE" sz="4400" b="0" i="0" cap="none" dirty="0">
                <a:solidFill>
                  <a:srgbClr val="1E1E1E"/>
                </a:solidFill>
                <a:effectLst/>
                <a:latin typeface="brandon-grotesque"/>
              </a:rPr>
              <a:t>amma av fast belysning</a:t>
            </a:r>
          </a:p>
          <a:p>
            <a:pPr marL="571500" indent="-571500" algn="l">
              <a:spcBef>
                <a:spcPts val="750"/>
              </a:spcBef>
              <a:spcAft>
                <a:spcPts val="750"/>
              </a:spcAft>
              <a:buFont typeface="Wingdings" panose="05000000000000000000" pitchFamily="2" charset="2"/>
              <a:buChar char="ü"/>
            </a:pPr>
            <a:r>
              <a:rPr lang="sv-SE" sz="4400" cap="none" dirty="0">
                <a:solidFill>
                  <a:srgbClr val="1E1E1E"/>
                </a:solidFill>
                <a:latin typeface="brandon-grotesque"/>
              </a:rPr>
              <a:t>P</a:t>
            </a:r>
            <a:r>
              <a:rPr lang="sv-SE" sz="4400" b="0" i="0" cap="none" dirty="0">
                <a:solidFill>
                  <a:srgbClr val="1E1E1E"/>
                </a:solidFill>
                <a:effectLst/>
                <a:latin typeface="brandon-grotesque"/>
              </a:rPr>
              <a:t>utsa fasta speglar</a:t>
            </a:r>
          </a:p>
          <a:p>
            <a:pPr marL="571500" indent="-571500" algn="l">
              <a:spcBef>
                <a:spcPts val="750"/>
              </a:spcBef>
              <a:spcAft>
                <a:spcPts val="750"/>
              </a:spcAft>
              <a:buFont typeface="Wingdings" panose="05000000000000000000" pitchFamily="2" charset="2"/>
              <a:buChar char="ü"/>
            </a:pPr>
            <a:r>
              <a:rPr lang="sv-SE" sz="4400" cap="none" dirty="0">
                <a:solidFill>
                  <a:srgbClr val="1E1E1E"/>
                </a:solidFill>
                <a:latin typeface="brandon-grotesque"/>
              </a:rPr>
              <a:t>D</a:t>
            </a:r>
            <a:r>
              <a:rPr lang="sv-SE" sz="4400" b="0" i="0" cap="none" dirty="0">
                <a:solidFill>
                  <a:srgbClr val="1E1E1E"/>
                </a:solidFill>
                <a:effectLst/>
                <a:latin typeface="brandon-grotesque"/>
              </a:rPr>
              <a:t>ammsuga och torka ur garderober, skåp och inbyggda bokhyllor</a:t>
            </a:r>
          </a:p>
          <a:p>
            <a:pPr marL="571500" indent="-571500" algn="l">
              <a:spcBef>
                <a:spcPts val="750"/>
              </a:spcBef>
              <a:spcAft>
                <a:spcPts val="750"/>
              </a:spcAft>
              <a:buFont typeface="Wingdings" panose="05000000000000000000" pitchFamily="2" charset="2"/>
              <a:buChar char="ü"/>
            </a:pPr>
            <a:r>
              <a:rPr lang="sv-SE" sz="4400" cap="none" dirty="0">
                <a:solidFill>
                  <a:srgbClr val="1E1E1E"/>
                </a:solidFill>
                <a:latin typeface="brandon-grotesque"/>
              </a:rPr>
              <a:t>R</a:t>
            </a:r>
            <a:r>
              <a:rPr lang="sv-SE" sz="4400" b="0" i="0" cap="none" dirty="0">
                <a:solidFill>
                  <a:srgbClr val="1E1E1E"/>
                </a:solidFill>
                <a:effectLst/>
                <a:latin typeface="brandon-grotesque"/>
              </a:rPr>
              <a:t>engöra persienner</a:t>
            </a:r>
          </a:p>
          <a:p>
            <a:pPr marL="571500" indent="-571500" algn="l">
              <a:spcBef>
                <a:spcPts val="750"/>
              </a:spcBef>
              <a:spcAft>
                <a:spcPts val="750"/>
              </a:spcAft>
              <a:buFont typeface="Wingdings" panose="05000000000000000000" pitchFamily="2" charset="2"/>
              <a:buChar char="ü"/>
            </a:pPr>
            <a:r>
              <a:rPr lang="sv-SE" sz="4400" cap="none" dirty="0">
                <a:solidFill>
                  <a:srgbClr val="1E1E1E"/>
                </a:solidFill>
                <a:latin typeface="brandon-grotesque"/>
              </a:rPr>
              <a:t>P</a:t>
            </a:r>
            <a:r>
              <a:rPr lang="sv-SE" sz="4400" b="0" i="0" cap="none" dirty="0">
                <a:solidFill>
                  <a:srgbClr val="1E1E1E"/>
                </a:solidFill>
                <a:effectLst/>
                <a:latin typeface="brandon-grotesque"/>
              </a:rPr>
              <a:t>utsa fönster på ut- och insida samt mellan rutorna och tvätta av fönsterkarmarna</a:t>
            </a:r>
          </a:p>
          <a:p>
            <a:pPr marL="571500" indent="-571500" algn="l">
              <a:spcBef>
                <a:spcPts val="750"/>
              </a:spcBef>
              <a:spcAft>
                <a:spcPts val="750"/>
              </a:spcAft>
              <a:buFont typeface="Wingdings" panose="05000000000000000000" pitchFamily="2" charset="2"/>
              <a:buChar char="ü"/>
            </a:pPr>
            <a:r>
              <a:rPr lang="sv-SE" sz="4400" cap="none" dirty="0">
                <a:solidFill>
                  <a:srgbClr val="1E1E1E"/>
                </a:solidFill>
                <a:latin typeface="brandon-grotesque"/>
              </a:rPr>
              <a:t>T</a:t>
            </a:r>
            <a:r>
              <a:rPr lang="sv-SE" sz="4400" b="0" i="0" cap="none" dirty="0">
                <a:solidFill>
                  <a:srgbClr val="1E1E1E"/>
                </a:solidFill>
                <a:effectLst/>
                <a:latin typeface="brandon-grotesque"/>
              </a:rPr>
              <a:t>orka av ytter- och altandörrar</a:t>
            </a:r>
          </a:p>
          <a:p>
            <a:pPr marL="571500" indent="-571500" algn="l">
              <a:spcBef>
                <a:spcPts val="750"/>
              </a:spcBef>
              <a:spcAft>
                <a:spcPts val="750"/>
              </a:spcAft>
              <a:buFont typeface="Wingdings" panose="05000000000000000000" pitchFamily="2" charset="2"/>
              <a:buChar char="ü"/>
            </a:pPr>
            <a:r>
              <a:rPr lang="sv-SE" sz="4400" cap="none" dirty="0">
                <a:solidFill>
                  <a:srgbClr val="1E1E1E"/>
                </a:solidFill>
                <a:latin typeface="brandon-grotesque"/>
              </a:rPr>
              <a:t>T</a:t>
            </a:r>
            <a:r>
              <a:rPr lang="sv-SE" sz="4400" b="0" i="0" cap="none" dirty="0">
                <a:solidFill>
                  <a:srgbClr val="1E1E1E"/>
                </a:solidFill>
                <a:effectLst/>
                <a:latin typeface="brandon-grotesque"/>
              </a:rPr>
              <a:t>orka av räcke och spjälor i trappa</a:t>
            </a:r>
          </a:p>
          <a:p>
            <a:pPr marL="571500" indent="-571500" algn="l">
              <a:spcBef>
                <a:spcPts val="750"/>
              </a:spcBef>
              <a:spcAft>
                <a:spcPts val="750"/>
              </a:spcAft>
              <a:buFont typeface="Wingdings" panose="05000000000000000000" pitchFamily="2" charset="2"/>
              <a:buChar char="ü"/>
            </a:pPr>
            <a:r>
              <a:rPr lang="sv-SE" sz="4400" cap="none" dirty="0">
                <a:solidFill>
                  <a:srgbClr val="1E1E1E"/>
                </a:solidFill>
                <a:latin typeface="brandon-grotesque"/>
              </a:rPr>
              <a:t>D</a:t>
            </a:r>
            <a:r>
              <a:rPr lang="sv-SE" sz="4400" b="0" i="0" cap="none" dirty="0">
                <a:solidFill>
                  <a:srgbClr val="1E1E1E"/>
                </a:solidFill>
                <a:effectLst/>
                <a:latin typeface="brandon-grotesque"/>
              </a:rPr>
              <a:t>ammsuga och </a:t>
            </a:r>
            <a:r>
              <a:rPr lang="sv-SE" sz="4400" b="0" i="0" cap="none" dirty="0" err="1">
                <a:solidFill>
                  <a:srgbClr val="1E1E1E"/>
                </a:solidFill>
                <a:effectLst/>
                <a:latin typeface="brandon-grotesque"/>
              </a:rPr>
              <a:t>våttorka</a:t>
            </a:r>
            <a:r>
              <a:rPr lang="sv-SE" sz="4400" b="0" i="0" cap="none" dirty="0">
                <a:solidFill>
                  <a:srgbClr val="1E1E1E"/>
                </a:solidFill>
                <a:effectLst/>
                <a:latin typeface="brandon-grotesque"/>
              </a:rPr>
              <a:t> golv</a:t>
            </a:r>
            <a:r>
              <a:rPr lang="sv-SE" sz="4400" cap="none" dirty="0">
                <a:solidFill>
                  <a:srgbClr val="1E1E1E"/>
                </a:solidFill>
                <a:latin typeface="brandon-grotesque"/>
              </a:rPr>
              <a:t> </a:t>
            </a:r>
          </a:p>
          <a:p>
            <a:pPr marL="571500" indent="-571500" algn="l">
              <a:spcBef>
                <a:spcPts val="750"/>
              </a:spcBef>
              <a:spcAft>
                <a:spcPts val="750"/>
              </a:spcAft>
              <a:buFont typeface="Wingdings" panose="05000000000000000000" pitchFamily="2" charset="2"/>
              <a:buChar char="ü"/>
            </a:pPr>
            <a:r>
              <a:rPr lang="sv-SE" sz="4400" b="0" i="0" cap="none" dirty="0">
                <a:solidFill>
                  <a:srgbClr val="1E1E1E"/>
                </a:solidFill>
                <a:effectLst/>
                <a:latin typeface="brandon-grotesque"/>
              </a:rPr>
              <a:t>Rengöra och putsa alla fönster</a:t>
            </a:r>
          </a:p>
          <a:p>
            <a:pPr algn="l"/>
            <a:endParaRPr lang="sv-SE" sz="1200" cap="none" dirty="0">
              <a:latin typeface="brandon-grotesque"/>
            </a:endParaRPr>
          </a:p>
        </p:txBody>
      </p:sp>
      <p:pic>
        <p:nvPicPr>
          <p:cNvPr id="8" name="Bildobjekt 7" descr="En bild som visar Teckensnitt, logotyp, Grafik, symbol&#10;&#10;AI-genererat innehåll kan vara felaktigt.">
            <a:extLst>
              <a:ext uri="{FF2B5EF4-FFF2-40B4-BE49-F238E27FC236}">
                <a16:creationId xmlns:a16="http://schemas.microsoft.com/office/drawing/2014/main" id="{E6BA9DF8-5BFC-C9D9-9DD9-23DAC9D4B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08" y="625311"/>
            <a:ext cx="1920240" cy="377760"/>
          </a:xfrm>
          <a:prstGeom prst="rect">
            <a:avLst/>
          </a:prstGeom>
        </p:spPr>
      </p:pic>
      <p:pic>
        <p:nvPicPr>
          <p:cNvPr id="10" name="Bildobjekt 9" descr="En bild som visar text, Teckensnitt, logotyp, Electric blue&#10;&#10;AI-genererat innehåll kan vara felaktigt.">
            <a:extLst>
              <a:ext uri="{FF2B5EF4-FFF2-40B4-BE49-F238E27FC236}">
                <a16:creationId xmlns:a16="http://schemas.microsoft.com/office/drawing/2014/main" id="{F81EE4D9-DCB8-203E-7CBE-C77FC1AF6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344" y="13713"/>
            <a:ext cx="1216249" cy="1216249"/>
          </a:xfrm>
          <a:prstGeom prst="rect">
            <a:avLst/>
          </a:prstGeom>
        </p:spPr>
      </p:pic>
    </p:spTree>
    <p:extLst>
      <p:ext uri="{BB962C8B-B14F-4D97-AF65-F5344CB8AC3E}">
        <p14:creationId xmlns:p14="http://schemas.microsoft.com/office/powerpoint/2010/main" val="3694458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66331B-FA5C-80F0-FD4A-C41069B677B4}"/>
              </a:ext>
            </a:extLst>
          </p:cNvPr>
          <p:cNvSpPr>
            <a:spLocks noGrp="1"/>
          </p:cNvSpPr>
          <p:nvPr>
            <p:ph type="title"/>
          </p:nvPr>
        </p:nvSpPr>
        <p:spPr>
          <a:xfrm>
            <a:off x="913774" y="609600"/>
            <a:ext cx="7324970" cy="670560"/>
          </a:xfrm>
        </p:spPr>
        <p:txBody>
          <a:bodyPr>
            <a:normAutofit/>
          </a:bodyPr>
          <a:lstStyle/>
          <a:p>
            <a:r>
              <a:rPr lang="sv-SE" dirty="0">
                <a:latin typeface="Bell MT" panose="02020503060305020303" pitchFamily="18" charset="0"/>
              </a:rPr>
              <a:t>Flyttstädning</a:t>
            </a:r>
          </a:p>
        </p:txBody>
      </p:sp>
      <p:pic>
        <p:nvPicPr>
          <p:cNvPr id="6" name="Platshållare för bild 5" descr="En bild som visar inomhus, vägg, Renlighet, klädsel&#10;&#10;AI-genererat innehåll kan vara felaktigt.">
            <a:extLst>
              <a:ext uri="{FF2B5EF4-FFF2-40B4-BE49-F238E27FC236}">
                <a16:creationId xmlns:a16="http://schemas.microsoft.com/office/drawing/2014/main" id="{CE2066C6-B20A-A383-4684-C2AEC7AF941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9054" r="29054"/>
          <a:stretch>
            <a:fillRect/>
          </a:stretch>
        </p:blipFill>
        <p:spPr>
          <a:xfrm>
            <a:off x="7433947" y="609599"/>
            <a:ext cx="3255358" cy="5181600"/>
          </a:xfrm>
        </p:spPr>
      </p:pic>
      <p:sp>
        <p:nvSpPr>
          <p:cNvPr id="4" name="Platshållare för text 3">
            <a:extLst>
              <a:ext uri="{FF2B5EF4-FFF2-40B4-BE49-F238E27FC236}">
                <a16:creationId xmlns:a16="http://schemas.microsoft.com/office/drawing/2014/main" id="{712A0BA9-A261-9DBF-014B-0B8313A71144}"/>
              </a:ext>
            </a:extLst>
          </p:cNvPr>
          <p:cNvSpPr>
            <a:spLocks noGrp="1"/>
          </p:cNvSpPr>
          <p:nvPr>
            <p:ph type="body" sz="half" idx="2"/>
          </p:nvPr>
        </p:nvSpPr>
        <p:spPr>
          <a:xfrm>
            <a:off x="913794" y="1280160"/>
            <a:ext cx="5934949" cy="4901184"/>
          </a:xfrm>
        </p:spPr>
        <p:txBody>
          <a:bodyPr>
            <a:normAutofit fontScale="77500" lnSpcReduction="20000"/>
          </a:bodyPr>
          <a:lstStyle/>
          <a:p>
            <a:pPr algn="l"/>
            <a:r>
              <a:rPr lang="sv-SE" sz="1400" b="1" i="1" u="sng" dirty="0">
                <a:latin typeface="brandon-grotesque"/>
              </a:rPr>
              <a:t>Städning av kök</a:t>
            </a: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brandon-grotesque"/>
              </a:rPr>
              <a:t>R</a:t>
            </a:r>
            <a:r>
              <a:rPr lang="sv-SE" sz="1600" b="0" i="0" cap="none" dirty="0">
                <a:solidFill>
                  <a:srgbClr val="1E1E1E"/>
                </a:solidFill>
                <a:effectLst/>
                <a:latin typeface="brandon-grotesque"/>
              </a:rPr>
              <a:t>engöra inuti och utanpå köksskåp och -lådor samt socklar</a:t>
            </a: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brandon-grotesque"/>
              </a:rPr>
              <a:t>R</a:t>
            </a:r>
            <a:r>
              <a:rPr lang="sv-SE" sz="1600" b="0" i="0" cap="none" dirty="0">
                <a:solidFill>
                  <a:srgbClr val="1E1E1E"/>
                </a:solidFill>
                <a:effectLst/>
                <a:latin typeface="brandon-grotesque"/>
              </a:rPr>
              <a:t>engöra kakel och stänkskydd</a:t>
            </a: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brandon-grotesque"/>
              </a:rPr>
              <a:t>R</a:t>
            </a:r>
            <a:r>
              <a:rPr lang="sv-SE" sz="1600" b="0" i="0" cap="none" dirty="0">
                <a:solidFill>
                  <a:srgbClr val="1E1E1E"/>
                </a:solidFill>
                <a:effectLst/>
                <a:latin typeface="brandon-grotesque"/>
              </a:rPr>
              <a:t>engöra bänkskivor</a:t>
            </a: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brandon-grotesque"/>
              </a:rPr>
              <a:t>P</a:t>
            </a:r>
            <a:r>
              <a:rPr lang="sv-SE" sz="1600" b="0" i="0" cap="none" dirty="0">
                <a:solidFill>
                  <a:srgbClr val="1E1E1E"/>
                </a:solidFill>
                <a:effectLst/>
                <a:latin typeface="brandon-grotesque"/>
              </a:rPr>
              <a:t>utsa diskho, blandare, propp och sil.</a:t>
            </a: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brandon-grotesque"/>
              </a:rPr>
              <a:t>F</a:t>
            </a:r>
            <a:r>
              <a:rPr lang="sv-SE" sz="1600" b="0" i="0" cap="none" dirty="0">
                <a:solidFill>
                  <a:srgbClr val="1E1E1E"/>
                </a:solidFill>
                <a:effectLst/>
                <a:latin typeface="brandon-grotesque"/>
              </a:rPr>
              <a:t>rosta av, dra fram och göra rent kylskåp och frys på utsida, insida, ovanpå och under.</a:t>
            </a: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brandon-grotesque"/>
              </a:rPr>
              <a:t>D</a:t>
            </a:r>
            <a:r>
              <a:rPr lang="sv-SE" sz="1600" b="0" i="0" cap="none" dirty="0">
                <a:solidFill>
                  <a:srgbClr val="1E1E1E"/>
                </a:solidFill>
                <a:effectLst/>
                <a:latin typeface="brandon-grotesque"/>
              </a:rPr>
              <a:t>ra fram spis och gör rent sidor, vägg, sidor på skåp intill och golv under.</a:t>
            </a: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brandon-grotesque"/>
              </a:rPr>
              <a:t>R</a:t>
            </a:r>
            <a:r>
              <a:rPr lang="sv-SE" sz="1600" b="0" i="0" cap="none" dirty="0">
                <a:solidFill>
                  <a:srgbClr val="1E1E1E"/>
                </a:solidFill>
                <a:effectLst/>
                <a:latin typeface="brandon-grotesque"/>
              </a:rPr>
              <a:t>engöra ugn och värmeskåp inuti och utanpå samt alla plåtar och grillgaller.</a:t>
            </a: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brandon-grotesque"/>
              </a:rPr>
              <a:t>R</a:t>
            </a:r>
            <a:r>
              <a:rPr lang="sv-SE" sz="1600" b="0" i="0" cap="none" dirty="0">
                <a:solidFill>
                  <a:srgbClr val="1E1E1E"/>
                </a:solidFill>
                <a:effectLst/>
                <a:latin typeface="brandon-grotesque"/>
              </a:rPr>
              <a:t>engöra mikrougn på utsida och insida.</a:t>
            </a:r>
          </a:p>
          <a:p>
            <a:pPr marL="285750" indent="-285750" algn="l">
              <a:spcBef>
                <a:spcPts val="750"/>
              </a:spcBef>
              <a:spcAft>
                <a:spcPts val="750"/>
              </a:spcAft>
              <a:buFont typeface="Wingdings" panose="05000000000000000000" pitchFamily="2" charset="2"/>
              <a:buChar char="ü"/>
            </a:pPr>
            <a:r>
              <a:rPr lang="sv-SE" sz="1600" b="0" i="0" cap="none" dirty="0">
                <a:solidFill>
                  <a:srgbClr val="1E1E1E"/>
                </a:solidFill>
                <a:effectLst/>
                <a:latin typeface="brandon-grotesque"/>
              </a:rPr>
              <a:t>Torka av köksfläkt på utsida och insida och göra rent filter.</a:t>
            </a: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brandon-grotesque"/>
              </a:rPr>
              <a:t>R</a:t>
            </a:r>
            <a:r>
              <a:rPr lang="sv-SE" sz="1600" b="0" i="0" cap="none" dirty="0">
                <a:solidFill>
                  <a:srgbClr val="1E1E1E"/>
                </a:solidFill>
                <a:effectLst/>
                <a:latin typeface="brandon-grotesque"/>
              </a:rPr>
              <a:t>engöra diskmaskin ut- och invändigt inklusive filter.</a:t>
            </a:r>
          </a:p>
          <a:p>
            <a:pPr marL="285750" indent="-285750" algn="l">
              <a:spcBef>
                <a:spcPts val="750"/>
              </a:spcBef>
              <a:spcAft>
                <a:spcPts val="750"/>
              </a:spcAft>
              <a:buFont typeface="Wingdings" panose="05000000000000000000" pitchFamily="2" charset="2"/>
              <a:buChar char="ü"/>
            </a:pPr>
            <a:r>
              <a:rPr lang="sv-SE" sz="1600" b="0" i="0" cap="none" dirty="0">
                <a:solidFill>
                  <a:srgbClr val="1E1E1E"/>
                </a:solidFill>
                <a:effectLst/>
                <a:latin typeface="brandon-grotesque"/>
              </a:rPr>
              <a:t>Torka ur </a:t>
            </a:r>
            <a:r>
              <a:rPr lang="sv-SE" sz="1600" b="0" i="0" cap="none" dirty="0" err="1">
                <a:solidFill>
                  <a:srgbClr val="1E1E1E"/>
                </a:solidFill>
                <a:effectLst/>
                <a:latin typeface="brandon-grotesque"/>
              </a:rPr>
              <a:t>sopkorg</a:t>
            </a:r>
            <a:endParaRPr lang="sv-SE" sz="1600" b="0" i="0" cap="none" dirty="0">
              <a:solidFill>
                <a:srgbClr val="1E1E1E"/>
              </a:solidFill>
              <a:effectLst/>
              <a:latin typeface="brandon-grotesque"/>
            </a:endParaRP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brandon-grotesque"/>
              </a:rPr>
              <a:t>Rengöra och putsa alla fönster</a:t>
            </a:r>
            <a:endParaRPr lang="sv-SE" sz="1600" b="0" i="0" cap="none" dirty="0">
              <a:solidFill>
                <a:srgbClr val="1E1E1E"/>
              </a:solidFill>
              <a:effectLst/>
              <a:latin typeface="brandon-grotesque"/>
            </a:endParaRPr>
          </a:p>
        </p:txBody>
      </p:sp>
      <p:pic>
        <p:nvPicPr>
          <p:cNvPr id="8" name="Bildobjekt 7" descr="En bild som visar Teckensnitt, logotyp, Grafik, symbol&#10;&#10;AI-genererat innehåll kan vara felaktigt.">
            <a:extLst>
              <a:ext uri="{FF2B5EF4-FFF2-40B4-BE49-F238E27FC236}">
                <a16:creationId xmlns:a16="http://schemas.microsoft.com/office/drawing/2014/main" id="{09F1D179-ACAC-207F-3745-C5AB609FC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74" y="760689"/>
            <a:ext cx="1872578" cy="368383"/>
          </a:xfrm>
          <a:prstGeom prst="rect">
            <a:avLst/>
          </a:prstGeom>
        </p:spPr>
      </p:pic>
      <p:pic>
        <p:nvPicPr>
          <p:cNvPr id="10" name="Bildobjekt 9" descr="En bild som visar text, Teckensnitt, logotyp, Electric blue&#10;&#10;AI-genererat innehåll kan vara felaktigt.">
            <a:extLst>
              <a:ext uri="{FF2B5EF4-FFF2-40B4-BE49-F238E27FC236}">
                <a16:creationId xmlns:a16="http://schemas.microsoft.com/office/drawing/2014/main" id="{00C01267-27B7-9491-0AE3-338EA606B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6525" y="0"/>
            <a:ext cx="1492157" cy="1492157"/>
          </a:xfrm>
          <a:prstGeom prst="rect">
            <a:avLst/>
          </a:prstGeom>
        </p:spPr>
      </p:pic>
    </p:spTree>
    <p:extLst>
      <p:ext uri="{BB962C8B-B14F-4D97-AF65-F5344CB8AC3E}">
        <p14:creationId xmlns:p14="http://schemas.microsoft.com/office/powerpoint/2010/main" val="1375273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F86E22-0586-4B01-FCA4-D4077E3A1472}"/>
              </a:ext>
            </a:extLst>
          </p:cNvPr>
          <p:cNvSpPr>
            <a:spLocks noGrp="1"/>
          </p:cNvSpPr>
          <p:nvPr>
            <p:ph type="title"/>
          </p:nvPr>
        </p:nvSpPr>
        <p:spPr>
          <a:xfrm>
            <a:off x="913774" y="609600"/>
            <a:ext cx="8038202" cy="643128"/>
          </a:xfrm>
        </p:spPr>
        <p:txBody>
          <a:bodyPr/>
          <a:lstStyle/>
          <a:p>
            <a:r>
              <a:rPr lang="sv-SE" dirty="0">
                <a:latin typeface="Bell MT" panose="02020503060305020303" pitchFamily="18" charset="0"/>
              </a:rPr>
              <a:t>Flyttstädning</a:t>
            </a:r>
          </a:p>
        </p:txBody>
      </p:sp>
      <p:sp>
        <p:nvSpPr>
          <p:cNvPr id="4" name="Platshållare för text 3">
            <a:extLst>
              <a:ext uri="{FF2B5EF4-FFF2-40B4-BE49-F238E27FC236}">
                <a16:creationId xmlns:a16="http://schemas.microsoft.com/office/drawing/2014/main" id="{F5F08A0A-2133-61D3-0A02-3133798582E3}"/>
              </a:ext>
            </a:extLst>
          </p:cNvPr>
          <p:cNvSpPr>
            <a:spLocks noGrp="1"/>
          </p:cNvSpPr>
          <p:nvPr>
            <p:ph type="body" sz="half" idx="2"/>
          </p:nvPr>
        </p:nvSpPr>
        <p:spPr>
          <a:xfrm>
            <a:off x="913794" y="1188720"/>
            <a:ext cx="5934949" cy="4602479"/>
          </a:xfrm>
        </p:spPr>
        <p:txBody>
          <a:bodyPr>
            <a:normAutofit fontScale="77500" lnSpcReduction="20000"/>
          </a:bodyPr>
          <a:lstStyle/>
          <a:p>
            <a:pPr algn="l"/>
            <a:r>
              <a:rPr lang="sv-SE" sz="1400" b="1" i="1" u="sng" dirty="0">
                <a:latin typeface="brandon-grotesque"/>
              </a:rPr>
              <a:t>Badrum och WC</a:t>
            </a: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Atlas Grotesk"/>
              </a:rPr>
              <a:t> A</a:t>
            </a:r>
            <a:r>
              <a:rPr lang="sv-SE" sz="1600" b="0" i="0" cap="none" dirty="0">
                <a:solidFill>
                  <a:srgbClr val="1E1E1E"/>
                </a:solidFill>
                <a:effectLst/>
                <a:latin typeface="Atlas Grotesk"/>
              </a:rPr>
              <a:t>vfetta och avkalka väggar och kakel</a:t>
            </a: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Atlas Grotesk"/>
              </a:rPr>
              <a:t> R</a:t>
            </a:r>
            <a:r>
              <a:rPr lang="sv-SE" sz="1600" b="0" i="0" cap="none" dirty="0">
                <a:solidFill>
                  <a:srgbClr val="1E1E1E"/>
                </a:solidFill>
                <a:effectLst/>
                <a:latin typeface="Atlas Grotesk"/>
              </a:rPr>
              <a:t>engöra badkar. lossa fronten så att du kommer åt att städa undersidan och golvet</a:t>
            </a: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Atlas Grotesk"/>
              </a:rPr>
              <a:t> R</a:t>
            </a:r>
            <a:r>
              <a:rPr lang="sv-SE" sz="1600" b="0" i="0" cap="none" dirty="0">
                <a:solidFill>
                  <a:srgbClr val="1E1E1E"/>
                </a:solidFill>
                <a:effectLst/>
                <a:latin typeface="Atlas Grotesk"/>
              </a:rPr>
              <a:t>engöra duschutrymme</a:t>
            </a: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Atlas Grotesk"/>
              </a:rPr>
              <a:t> R</a:t>
            </a:r>
            <a:r>
              <a:rPr lang="sv-SE" sz="1600" b="0" i="0" cap="none" dirty="0">
                <a:solidFill>
                  <a:srgbClr val="1E1E1E"/>
                </a:solidFill>
                <a:effectLst/>
                <a:latin typeface="Atlas Grotesk"/>
              </a:rPr>
              <a:t>engöra handfat</a:t>
            </a: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Atlas Grotesk"/>
              </a:rPr>
              <a:t> P</a:t>
            </a:r>
            <a:r>
              <a:rPr lang="sv-SE" sz="1600" b="0" i="0" cap="none" dirty="0">
                <a:solidFill>
                  <a:srgbClr val="1E1E1E"/>
                </a:solidFill>
                <a:effectLst/>
                <a:latin typeface="Atlas Grotesk"/>
              </a:rPr>
              <a:t>utsa blandare, synliga rör och duschmunstycke</a:t>
            </a: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Atlas Grotesk"/>
              </a:rPr>
              <a:t> R</a:t>
            </a:r>
            <a:r>
              <a:rPr lang="sv-SE" sz="1600" b="0" i="0" cap="none" dirty="0">
                <a:solidFill>
                  <a:srgbClr val="1E1E1E"/>
                </a:solidFill>
                <a:effectLst/>
                <a:latin typeface="Atlas Grotesk"/>
              </a:rPr>
              <a:t>engöra badrumsskåp på utsida och insida</a:t>
            </a: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Atlas Grotesk"/>
              </a:rPr>
              <a:t> R</a:t>
            </a:r>
            <a:r>
              <a:rPr lang="sv-SE" sz="1600" b="0" i="0" cap="none" dirty="0">
                <a:solidFill>
                  <a:srgbClr val="1E1E1E"/>
                </a:solidFill>
                <a:effectLst/>
                <a:latin typeface="Atlas Grotesk"/>
              </a:rPr>
              <a:t>ensa golvbrunn och gör rent inuti</a:t>
            </a: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Atlas Grotesk"/>
              </a:rPr>
              <a:t> R</a:t>
            </a:r>
            <a:r>
              <a:rPr lang="sv-SE" sz="1600" b="0" i="0" cap="none" dirty="0">
                <a:solidFill>
                  <a:srgbClr val="1E1E1E"/>
                </a:solidFill>
                <a:effectLst/>
                <a:latin typeface="Atlas Grotesk"/>
              </a:rPr>
              <a:t>engöra vattenlås</a:t>
            </a: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Atlas Grotesk"/>
              </a:rPr>
              <a:t> R</a:t>
            </a:r>
            <a:r>
              <a:rPr lang="sv-SE" sz="1600" b="0" i="0" cap="none" dirty="0">
                <a:solidFill>
                  <a:srgbClr val="1E1E1E"/>
                </a:solidFill>
                <a:effectLst/>
                <a:latin typeface="Atlas Grotesk"/>
              </a:rPr>
              <a:t>engöra toalett på in- och utsida</a:t>
            </a:r>
          </a:p>
          <a:p>
            <a:pPr marL="285750" indent="-285750" algn="l">
              <a:spcBef>
                <a:spcPts val="750"/>
              </a:spcBef>
              <a:spcAft>
                <a:spcPts val="750"/>
              </a:spcAft>
              <a:buFont typeface="Wingdings" panose="05000000000000000000" pitchFamily="2" charset="2"/>
              <a:buChar char="ü"/>
            </a:pPr>
            <a:r>
              <a:rPr lang="sv-SE" cap="none" dirty="0">
                <a:solidFill>
                  <a:srgbClr val="1E1E1E"/>
                </a:solidFill>
                <a:latin typeface="Atlas Grotesk"/>
              </a:rPr>
              <a:t> R</a:t>
            </a:r>
            <a:r>
              <a:rPr lang="sv-SE" sz="1600" b="0" i="0" cap="none" dirty="0">
                <a:solidFill>
                  <a:srgbClr val="1E1E1E"/>
                </a:solidFill>
                <a:effectLst/>
                <a:latin typeface="Atlas Grotesk"/>
              </a:rPr>
              <a:t>engöra utsida och insida av tvättmaskin inklusive tvättmedelsfack samt torktumlare</a:t>
            </a:r>
          </a:p>
          <a:p>
            <a:pPr marL="285750" indent="-285750" algn="l">
              <a:buFont typeface="Wingdings" panose="05000000000000000000" pitchFamily="2" charset="2"/>
              <a:buChar char="ü"/>
            </a:pPr>
            <a:endParaRPr lang="sv-SE" sz="1400" b="1" i="1" u="sng" cap="none" dirty="0">
              <a:latin typeface="brandon-grotesque"/>
            </a:endParaRPr>
          </a:p>
        </p:txBody>
      </p:sp>
      <p:pic>
        <p:nvPicPr>
          <p:cNvPr id="14" name="Platshållare för bild 13" descr="En bild som visar person, inomhus, vägg, klädsel&#10;&#10;AI-genererat innehåll kan vara felaktigt.">
            <a:extLst>
              <a:ext uri="{FF2B5EF4-FFF2-40B4-BE49-F238E27FC236}">
                <a16:creationId xmlns:a16="http://schemas.microsoft.com/office/drawing/2014/main" id="{77FF358C-270E-00C7-95DD-17C3806DB11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1227" r="31227"/>
          <a:stretch>
            <a:fillRect/>
          </a:stretch>
        </p:blipFill>
        <p:spPr/>
      </p:pic>
      <p:pic>
        <p:nvPicPr>
          <p:cNvPr id="16" name="Bildobjekt 15" descr="En bild som visar Teckensnitt, logotyp, Grafik, symbol&#10;&#10;AI-genererat innehåll kan vara felaktigt.">
            <a:extLst>
              <a:ext uri="{FF2B5EF4-FFF2-40B4-BE49-F238E27FC236}">
                <a16:creationId xmlns:a16="http://schemas.microsoft.com/office/drawing/2014/main" id="{E9298358-A09B-6B85-DB7D-47752AD92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720" y="609599"/>
            <a:ext cx="1899633" cy="373705"/>
          </a:xfrm>
          <a:prstGeom prst="rect">
            <a:avLst/>
          </a:prstGeom>
        </p:spPr>
      </p:pic>
      <p:pic>
        <p:nvPicPr>
          <p:cNvPr id="18" name="Bildobjekt 17" descr="En bild som visar text, Teckensnitt, logotyp, Electric blue&#10;&#10;AI-genererat innehåll kan vara felaktigt.">
            <a:extLst>
              <a:ext uri="{FF2B5EF4-FFF2-40B4-BE49-F238E27FC236}">
                <a16:creationId xmlns:a16="http://schemas.microsoft.com/office/drawing/2014/main" id="{A07AF41B-3968-6DDF-F35F-0B4B3FCC3F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3831" y="0"/>
            <a:ext cx="1438275" cy="1438275"/>
          </a:xfrm>
          <a:prstGeom prst="rect">
            <a:avLst/>
          </a:prstGeom>
        </p:spPr>
      </p:pic>
    </p:spTree>
    <p:extLst>
      <p:ext uri="{BB962C8B-B14F-4D97-AF65-F5344CB8AC3E}">
        <p14:creationId xmlns:p14="http://schemas.microsoft.com/office/powerpoint/2010/main" val="180093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F7EADA-736B-327E-3091-47E5994B6C31}"/>
              </a:ext>
            </a:extLst>
          </p:cNvPr>
          <p:cNvSpPr>
            <a:spLocks noGrp="1"/>
          </p:cNvSpPr>
          <p:nvPr>
            <p:ph type="title"/>
          </p:nvPr>
        </p:nvSpPr>
        <p:spPr>
          <a:xfrm>
            <a:off x="913774" y="609600"/>
            <a:ext cx="5934969" cy="661416"/>
          </a:xfrm>
        </p:spPr>
        <p:txBody>
          <a:bodyPr>
            <a:normAutofit fontScale="90000"/>
          </a:bodyPr>
          <a:lstStyle/>
          <a:p>
            <a:r>
              <a:rPr lang="sv-SE" dirty="0">
                <a:latin typeface="Bell MT" panose="02020503060305020303" pitchFamily="18" charset="0"/>
              </a:rPr>
              <a:t>Hemstädning – vad ingår?</a:t>
            </a:r>
          </a:p>
        </p:txBody>
      </p:sp>
      <p:pic>
        <p:nvPicPr>
          <p:cNvPr id="6" name="Platshållare för bild 5" descr="En bild som visar person, klädsel, Människoansikte, inomhus&#10;&#10;AI-genererat innehåll kan vara felaktigt.">
            <a:extLst>
              <a:ext uri="{FF2B5EF4-FFF2-40B4-BE49-F238E27FC236}">
                <a16:creationId xmlns:a16="http://schemas.microsoft.com/office/drawing/2014/main" id="{D68846CC-3E2B-3714-DC78-3FA80F2468C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8897" r="28897"/>
          <a:stretch>
            <a:fillRect/>
          </a:stretch>
        </p:blipFill>
        <p:spPr/>
      </p:pic>
      <p:sp>
        <p:nvSpPr>
          <p:cNvPr id="4" name="Platshållare för text 3">
            <a:extLst>
              <a:ext uri="{FF2B5EF4-FFF2-40B4-BE49-F238E27FC236}">
                <a16:creationId xmlns:a16="http://schemas.microsoft.com/office/drawing/2014/main" id="{0E2B87BF-52D3-99EA-4A6C-93FF5842CEB9}"/>
              </a:ext>
            </a:extLst>
          </p:cNvPr>
          <p:cNvSpPr>
            <a:spLocks noGrp="1"/>
          </p:cNvSpPr>
          <p:nvPr>
            <p:ph type="body" sz="half" idx="2"/>
          </p:nvPr>
        </p:nvSpPr>
        <p:spPr>
          <a:xfrm>
            <a:off x="913794" y="1271016"/>
            <a:ext cx="5934949" cy="4520183"/>
          </a:xfrm>
        </p:spPr>
        <p:txBody>
          <a:bodyPr>
            <a:normAutofit/>
          </a:bodyPr>
          <a:lstStyle/>
          <a:p>
            <a:pPr algn="l">
              <a:spcAft>
                <a:spcPts val="1200"/>
              </a:spcAft>
              <a:buNone/>
            </a:pPr>
            <a:r>
              <a:rPr lang="sv-SE" sz="1200" i="0" cap="none" dirty="0">
                <a:effectLst/>
                <a:latin typeface="brandon-grotesque"/>
              </a:rPr>
              <a:t>Våra duktiga medarbetar har med sig Svanen märkta miljövänliga rengöringsmedel och mikrofiberdukar, när de gör ditt hem skinande rent. Mikrofiberdukarna lämnas kvar efter städningen, så ni kan tvätta dessa till näst kommande städning. </a:t>
            </a:r>
            <a:r>
              <a:rPr lang="sv-SE" sz="1200" cap="none" dirty="0">
                <a:latin typeface="brandon-grotesque"/>
              </a:rPr>
              <a:t>De du alltid bör ha hemma är en dammsugare, mopp och hink</a:t>
            </a:r>
            <a:r>
              <a:rPr lang="sv-SE" sz="1200" b="1" cap="none" dirty="0">
                <a:latin typeface="Nunito Sans" panose="020F0502020204030204" pitchFamily="2" charset="0"/>
              </a:rPr>
              <a:t>. </a:t>
            </a:r>
          </a:p>
          <a:p>
            <a:pPr algn="l">
              <a:spcAft>
                <a:spcPts val="1200"/>
              </a:spcAft>
              <a:buNone/>
            </a:pPr>
            <a:r>
              <a:rPr lang="sv-SE" sz="1200" b="1" i="1" u="sng" cap="none" dirty="0">
                <a:effectLst/>
                <a:latin typeface="brandon-grotesque"/>
              </a:rPr>
              <a:t>Alla utrymmen</a:t>
            </a:r>
          </a:p>
          <a:p>
            <a:pPr marL="171450" indent="-171450" algn="l">
              <a:spcAft>
                <a:spcPts val="600"/>
              </a:spcAft>
              <a:buFont typeface="Wingdings" panose="05000000000000000000" pitchFamily="2" charset="2"/>
              <a:buChar char="ü"/>
            </a:pPr>
            <a:r>
              <a:rPr lang="sv-SE" sz="1200" cap="none" dirty="0">
                <a:latin typeface="Nunito Sans" pitchFamily="2" charset="0"/>
              </a:rPr>
              <a:t>T</a:t>
            </a:r>
            <a:r>
              <a:rPr lang="sv-SE" sz="1200" b="0" i="0" cap="none" dirty="0">
                <a:effectLst/>
                <a:latin typeface="Nunito Sans" pitchFamily="2" charset="0"/>
              </a:rPr>
              <a:t>orkar damm på alla plana ytor (så högt städaren når).</a:t>
            </a:r>
          </a:p>
          <a:p>
            <a:pPr marL="171450" indent="-171450" algn="l">
              <a:spcAft>
                <a:spcPts val="600"/>
              </a:spcAft>
              <a:buFont typeface="Wingdings" panose="05000000000000000000" pitchFamily="2" charset="2"/>
              <a:buChar char="ü"/>
            </a:pPr>
            <a:r>
              <a:rPr lang="sv-SE" sz="1200" cap="none" dirty="0">
                <a:latin typeface="Nunito Sans" pitchFamily="2" charset="0"/>
              </a:rPr>
              <a:t>D</a:t>
            </a:r>
            <a:r>
              <a:rPr lang="sv-SE" sz="1200" b="0" i="0" cap="none" dirty="0">
                <a:effectLst/>
                <a:latin typeface="Nunito Sans" pitchFamily="2" charset="0"/>
              </a:rPr>
              <a:t>ammsuger golv och mattor.</a:t>
            </a:r>
          </a:p>
          <a:p>
            <a:pPr marL="171450" indent="-171450" algn="l">
              <a:spcAft>
                <a:spcPts val="600"/>
              </a:spcAft>
              <a:buFont typeface="Wingdings" panose="05000000000000000000" pitchFamily="2" charset="2"/>
              <a:buChar char="ü"/>
            </a:pPr>
            <a:r>
              <a:rPr lang="sv-SE" sz="1200" cap="none" dirty="0">
                <a:latin typeface="Nunito Sans" pitchFamily="2" charset="0"/>
              </a:rPr>
              <a:t>F</a:t>
            </a:r>
            <a:r>
              <a:rPr lang="sv-SE" sz="1200" b="0" i="0" cap="none" dirty="0">
                <a:effectLst/>
                <a:latin typeface="Nunito Sans" pitchFamily="2" charset="0"/>
              </a:rPr>
              <a:t>uktmoppar golvet (om golvmaterialet tål fuktmoppning).</a:t>
            </a:r>
          </a:p>
          <a:p>
            <a:pPr marL="171450" indent="-171450" algn="l">
              <a:spcAft>
                <a:spcPts val="600"/>
              </a:spcAft>
              <a:buFont typeface="Wingdings" panose="05000000000000000000" pitchFamily="2" charset="2"/>
              <a:buChar char="ü"/>
            </a:pPr>
            <a:r>
              <a:rPr lang="sv-SE" sz="1200" cap="none" dirty="0">
                <a:latin typeface="Nunito Sans" pitchFamily="2" charset="0"/>
              </a:rPr>
              <a:t>A</a:t>
            </a:r>
            <a:r>
              <a:rPr lang="sv-SE" sz="1200" b="0" i="0" cap="none" dirty="0">
                <a:effectLst/>
                <a:latin typeface="Nunito Sans" pitchFamily="2" charset="0"/>
              </a:rPr>
              <a:t>vlägsnar fläckar från dörrkarmar, dörrhandtag och strömbrytare.</a:t>
            </a:r>
          </a:p>
          <a:p>
            <a:pPr marL="171450" indent="-171450" algn="l">
              <a:spcAft>
                <a:spcPts val="600"/>
              </a:spcAft>
              <a:buFont typeface="Wingdings" panose="05000000000000000000" pitchFamily="2" charset="2"/>
              <a:buChar char="ü"/>
            </a:pPr>
            <a:r>
              <a:rPr lang="sv-SE" sz="1200" cap="none" dirty="0">
                <a:latin typeface="Nunito Sans" pitchFamily="2" charset="0"/>
              </a:rPr>
              <a:t>T</a:t>
            </a:r>
            <a:r>
              <a:rPr lang="sv-SE" sz="1200" b="0" i="0" cap="none" dirty="0">
                <a:effectLst/>
                <a:latin typeface="Nunito Sans" pitchFamily="2" charset="0"/>
              </a:rPr>
              <a:t>vättar speglar och andra glasytor (utom fönster).</a:t>
            </a:r>
          </a:p>
          <a:p>
            <a:pPr marL="171450" indent="-171450" algn="l">
              <a:buFont typeface="Wingdings" panose="05000000000000000000" pitchFamily="2" charset="2"/>
              <a:buChar char="ü"/>
            </a:pPr>
            <a:r>
              <a:rPr lang="sv-SE" sz="1200" cap="none" dirty="0">
                <a:latin typeface="Nunito Sans" pitchFamily="2" charset="0"/>
              </a:rPr>
              <a:t>T</a:t>
            </a:r>
            <a:r>
              <a:rPr lang="sv-SE" sz="1200" b="0" i="0" cap="none" dirty="0">
                <a:effectLst/>
                <a:latin typeface="Nunito Sans" pitchFamily="2" charset="0"/>
              </a:rPr>
              <a:t>ar ut soporna (om du har visat vart de ska, eller har ordnat tillgång till soprummet).</a:t>
            </a:r>
          </a:p>
          <a:p>
            <a:pPr algn="l">
              <a:spcAft>
                <a:spcPts val="1200"/>
              </a:spcAft>
              <a:buNone/>
            </a:pPr>
            <a:endParaRPr lang="sv-SE" sz="1200" cap="none" dirty="0">
              <a:effectLst/>
              <a:latin typeface="brandon-grotesque"/>
            </a:endParaRPr>
          </a:p>
          <a:p>
            <a:pPr algn="l"/>
            <a:endParaRPr lang="sv-SE" dirty="0"/>
          </a:p>
        </p:txBody>
      </p:sp>
      <p:pic>
        <p:nvPicPr>
          <p:cNvPr id="8" name="Bildobjekt 7" descr="En bild som visar text, Teckensnitt, logotyp, Electric blue&#10;&#10;AI-genererat innehåll kan vara felaktigt.">
            <a:extLst>
              <a:ext uri="{FF2B5EF4-FFF2-40B4-BE49-F238E27FC236}">
                <a16:creationId xmlns:a16="http://schemas.microsoft.com/office/drawing/2014/main" id="{B6917278-79BA-9F0C-8CD0-8154C2838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5894" y="0"/>
            <a:ext cx="1438275" cy="1438275"/>
          </a:xfrm>
          <a:prstGeom prst="rect">
            <a:avLst/>
          </a:prstGeom>
        </p:spPr>
      </p:pic>
    </p:spTree>
    <p:extLst>
      <p:ext uri="{BB962C8B-B14F-4D97-AF65-F5344CB8AC3E}">
        <p14:creationId xmlns:p14="http://schemas.microsoft.com/office/powerpoint/2010/main" val="3835352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3696C2-19AA-81DA-52DD-FFAE25A45B16}"/>
              </a:ext>
            </a:extLst>
          </p:cNvPr>
          <p:cNvSpPr>
            <a:spLocks noGrp="1"/>
          </p:cNvSpPr>
          <p:nvPr>
            <p:ph type="title"/>
          </p:nvPr>
        </p:nvSpPr>
        <p:spPr>
          <a:xfrm>
            <a:off x="913774" y="609600"/>
            <a:ext cx="7736450" cy="551688"/>
          </a:xfrm>
        </p:spPr>
        <p:txBody>
          <a:bodyPr>
            <a:normAutofit/>
          </a:bodyPr>
          <a:lstStyle/>
          <a:p>
            <a:r>
              <a:rPr lang="sv-SE" dirty="0">
                <a:latin typeface="Bell MT" panose="02020503060305020303" pitchFamily="18" charset="0"/>
              </a:rPr>
              <a:t>Hemstädning</a:t>
            </a:r>
          </a:p>
        </p:txBody>
      </p:sp>
      <p:pic>
        <p:nvPicPr>
          <p:cNvPr id="6" name="Platshållare för bild 5" descr="En bild som visar inomhus, vägg, Renlighet, klädsel&#10;&#10;AI-genererat innehåll kan vara felaktigt.">
            <a:extLst>
              <a:ext uri="{FF2B5EF4-FFF2-40B4-BE49-F238E27FC236}">
                <a16:creationId xmlns:a16="http://schemas.microsoft.com/office/drawing/2014/main" id="{E466FE51-AC2F-13A5-63B4-7736C719B07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9054" r="29054"/>
          <a:stretch>
            <a:fillRect/>
          </a:stretch>
        </p:blipFill>
        <p:spPr/>
      </p:pic>
      <p:sp>
        <p:nvSpPr>
          <p:cNvPr id="4" name="Platshållare för text 3">
            <a:extLst>
              <a:ext uri="{FF2B5EF4-FFF2-40B4-BE49-F238E27FC236}">
                <a16:creationId xmlns:a16="http://schemas.microsoft.com/office/drawing/2014/main" id="{4EEC10C0-2942-E536-AFF5-7E7E731815BB}"/>
              </a:ext>
            </a:extLst>
          </p:cNvPr>
          <p:cNvSpPr>
            <a:spLocks noGrp="1"/>
          </p:cNvSpPr>
          <p:nvPr>
            <p:ph type="body" sz="half" idx="2"/>
          </p:nvPr>
        </p:nvSpPr>
        <p:spPr>
          <a:xfrm>
            <a:off x="913794" y="1161288"/>
            <a:ext cx="5934949" cy="4855464"/>
          </a:xfrm>
        </p:spPr>
        <p:txBody>
          <a:bodyPr>
            <a:normAutofit/>
          </a:bodyPr>
          <a:lstStyle/>
          <a:p>
            <a:pPr algn="l"/>
            <a:r>
              <a:rPr lang="sv-SE" sz="1400" b="1" i="1" u="sng" dirty="0">
                <a:latin typeface="brandon-grotesque"/>
              </a:rPr>
              <a:t>Rengöring av Köket</a:t>
            </a:r>
          </a:p>
          <a:p>
            <a:pPr marL="285750" indent="-285750" algn="l">
              <a:spcAft>
                <a:spcPts val="600"/>
              </a:spcAft>
              <a:buFont typeface="Wingdings" panose="05000000000000000000" pitchFamily="2" charset="2"/>
              <a:buChar char="ü"/>
            </a:pPr>
            <a:r>
              <a:rPr lang="sv-SE" sz="1400" cap="none" dirty="0">
                <a:latin typeface="Nunito Sans" pitchFamily="2" charset="0"/>
              </a:rPr>
              <a:t>R</a:t>
            </a:r>
            <a:r>
              <a:rPr lang="sv-SE" sz="1400" b="0" i="0" cap="none" dirty="0">
                <a:effectLst/>
                <a:latin typeface="Nunito Sans" pitchFamily="2" charset="0"/>
              </a:rPr>
              <a:t>engör diskho, spis och utanpå köksfläkten</a:t>
            </a:r>
          </a:p>
          <a:p>
            <a:pPr marL="285750" indent="-285750" algn="l">
              <a:spcAft>
                <a:spcPts val="600"/>
              </a:spcAft>
              <a:buFont typeface="Wingdings" panose="05000000000000000000" pitchFamily="2" charset="2"/>
              <a:buChar char="ü"/>
            </a:pPr>
            <a:r>
              <a:rPr lang="sv-SE" sz="1400" cap="none" dirty="0">
                <a:latin typeface="Nunito Sans" pitchFamily="2" charset="0"/>
              </a:rPr>
              <a:t>A</a:t>
            </a:r>
            <a:r>
              <a:rPr lang="sv-SE" sz="1400" b="0" i="0" cap="none" dirty="0">
                <a:effectLst/>
                <a:latin typeface="Nunito Sans" pitchFamily="2" charset="0"/>
              </a:rPr>
              <a:t>vlägsnar fläckar utvändigt på mikrovågsugn, kylskåp, diskmaskin</a:t>
            </a:r>
          </a:p>
          <a:p>
            <a:pPr marL="285750" indent="-285750" algn="l">
              <a:spcAft>
                <a:spcPts val="600"/>
              </a:spcAft>
              <a:buFont typeface="Wingdings" panose="05000000000000000000" pitchFamily="2" charset="2"/>
              <a:buChar char="ü"/>
            </a:pPr>
            <a:r>
              <a:rPr lang="sv-SE" sz="1400" cap="none" dirty="0">
                <a:latin typeface="Nunito Sans" pitchFamily="2" charset="0"/>
              </a:rPr>
              <a:t>T</a:t>
            </a:r>
            <a:r>
              <a:rPr lang="sv-SE" sz="1400" b="0" i="0" cap="none" dirty="0">
                <a:effectLst/>
                <a:latin typeface="Nunito Sans" pitchFamily="2" charset="0"/>
              </a:rPr>
              <a:t>orkar av övriga köksredskap (t.ex. kaffebryggare, brödrost, mixer)</a:t>
            </a:r>
          </a:p>
          <a:p>
            <a:pPr marL="285750" indent="-285750" algn="l">
              <a:spcAft>
                <a:spcPts val="600"/>
              </a:spcAft>
              <a:buFont typeface="Wingdings" panose="05000000000000000000" pitchFamily="2" charset="2"/>
              <a:buChar char="ü"/>
            </a:pPr>
            <a:r>
              <a:rPr lang="sv-SE" sz="1400" cap="none" dirty="0">
                <a:latin typeface="Nunito Sans" pitchFamily="2" charset="0"/>
              </a:rPr>
              <a:t>I</a:t>
            </a:r>
            <a:r>
              <a:rPr lang="sv-SE" sz="1400" b="0" i="0" cap="none" dirty="0">
                <a:effectLst/>
                <a:latin typeface="Nunito Sans" pitchFamily="2" charset="0"/>
              </a:rPr>
              <a:t>nvändig rengöring av sopsorteringsskåp</a:t>
            </a:r>
          </a:p>
          <a:p>
            <a:pPr marL="285750" indent="-285750" algn="l">
              <a:spcAft>
                <a:spcPts val="600"/>
              </a:spcAft>
              <a:buFont typeface="Wingdings" panose="05000000000000000000" pitchFamily="2" charset="2"/>
              <a:buChar char="ü"/>
            </a:pPr>
            <a:r>
              <a:rPr lang="sv-SE" sz="1400" cap="none" dirty="0">
                <a:latin typeface="Nunito Sans" pitchFamily="2" charset="0"/>
              </a:rPr>
              <a:t>T</a:t>
            </a:r>
            <a:r>
              <a:rPr lang="sv-SE" sz="1400" b="0" i="0" cap="none" dirty="0">
                <a:effectLst/>
                <a:latin typeface="Nunito Sans" pitchFamily="2" charset="0"/>
              </a:rPr>
              <a:t>orkar damm på alla plana ytor (så högt städaren når)</a:t>
            </a:r>
          </a:p>
          <a:p>
            <a:pPr marL="285750" indent="-285750" algn="l">
              <a:spcAft>
                <a:spcPts val="600"/>
              </a:spcAft>
              <a:buFont typeface="Wingdings" panose="05000000000000000000" pitchFamily="2" charset="2"/>
              <a:buChar char="ü"/>
            </a:pPr>
            <a:r>
              <a:rPr lang="sv-SE" sz="1400" cap="none" dirty="0">
                <a:latin typeface="Nunito Sans" pitchFamily="2" charset="0"/>
              </a:rPr>
              <a:t>D</a:t>
            </a:r>
            <a:r>
              <a:rPr lang="sv-SE" sz="1400" b="0" i="0" cap="none" dirty="0">
                <a:effectLst/>
                <a:latin typeface="Nunito Sans" pitchFamily="2" charset="0"/>
              </a:rPr>
              <a:t>ammsuger golv och mattor</a:t>
            </a:r>
          </a:p>
          <a:p>
            <a:pPr marL="285750" indent="-285750" algn="l">
              <a:spcAft>
                <a:spcPts val="600"/>
              </a:spcAft>
              <a:buFont typeface="Wingdings" panose="05000000000000000000" pitchFamily="2" charset="2"/>
              <a:buChar char="ü"/>
            </a:pPr>
            <a:r>
              <a:rPr lang="sv-SE" sz="1400" cap="none" dirty="0">
                <a:latin typeface="Nunito Sans" pitchFamily="2" charset="0"/>
              </a:rPr>
              <a:t>F</a:t>
            </a:r>
            <a:r>
              <a:rPr lang="sv-SE" sz="1400" b="0" i="0" cap="none" dirty="0">
                <a:effectLst/>
                <a:latin typeface="Nunito Sans" pitchFamily="2" charset="0"/>
              </a:rPr>
              <a:t>uktmoppar golvet (om golvmaterialet tål fuktmoppning)</a:t>
            </a:r>
          </a:p>
          <a:p>
            <a:pPr marL="285750" indent="-285750" algn="l">
              <a:buFont typeface="Wingdings" panose="05000000000000000000" pitchFamily="2" charset="2"/>
              <a:buChar char="ü"/>
            </a:pPr>
            <a:r>
              <a:rPr lang="sv-SE" sz="1400" cap="none" dirty="0">
                <a:latin typeface="Nunito Sans" pitchFamily="2" charset="0"/>
              </a:rPr>
              <a:t>T</a:t>
            </a:r>
            <a:r>
              <a:rPr lang="sv-SE" sz="1400" b="0" i="0" cap="none" dirty="0">
                <a:effectLst/>
                <a:latin typeface="Nunito Sans" pitchFamily="2" charset="0"/>
              </a:rPr>
              <a:t>vättar speglar och andra glasytor (utom fönster)</a:t>
            </a:r>
          </a:p>
          <a:p>
            <a:pPr algn="l"/>
            <a:endParaRPr lang="sv-SE" sz="1200" dirty="0">
              <a:latin typeface="brandon-grotesque"/>
            </a:endParaRPr>
          </a:p>
        </p:txBody>
      </p:sp>
      <p:pic>
        <p:nvPicPr>
          <p:cNvPr id="8" name="Bildobjekt 7" descr="En bild som visar Teckensnitt, logotyp, Grafik, symbol&#10;&#10;AI-genererat innehåll kan vara felaktigt.">
            <a:extLst>
              <a:ext uri="{FF2B5EF4-FFF2-40B4-BE49-F238E27FC236}">
                <a16:creationId xmlns:a16="http://schemas.microsoft.com/office/drawing/2014/main" id="{AE7572FB-81C0-62F5-0C04-A5E6DC7CF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830" y="609599"/>
            <a:ext cx="1819738" cy="357988"/>
          </a:xfrm>
          <a:prstGeom prst="rect">
            <a:avLst/>
          </a:prstGeom>
        </p:spPr>
      </p:pic>
      <p:pic>
        <p:nvPicPr>
          <p:cNvPr id="10" name="Bildobjekt 9" descr="En bild som visar text, Teckensnitt, logotyp, Electric blue&#10;&#10;AI-genererat innehåll kan vara felaktigt.">
            <a:extLst>
              <a:ext uri="{FF2B5EF4-FFF2-40B4-BE49-F238E27FC236}">
                <a16:creationId xmlns:a16="http://schemas.microsoft.com/office/drawing/2014/main" id="{70ADC8DE-560E-2CE1-3D49-D4C778CFF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7639" y="0"/>
            <a:ext cx="1438275" cy="1438275"/>
          </a:xfrm>
          <a:prstGeom prst="rect">
            <a:avLst/>
          </a:prstGeom>
        </p:spPr>
      </p:pic>
    </p:spTree>
    <p:extLst>
      <p:ext uri="{BB962C8B-B14F-4D97-AF65-F5344CB8AC3E}">
        <p14:creationId xmlns:p14="http://schemas.microsoft.com/office/powerpoint/2010/main" val="151540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466757-6786-CC44-A0C6-BC112D61E392}"/>
              </a:ext>
            </a:extLst>
          </p:cNvPr>
          <p:cNvSpPr>
            <a:spLocks noGrp="1"/>
          </p:cNvSpPr>
          <p:nvPr>
            <p:ph type="title"/>
          </p:nvPr>
        </p:nvSpPr>
        <p:spPr>
          <a:xfrm>
            <a:off x="913774" y="609600"/>
            <a:ext cx="7599290" cy="569976"/>
          </a:xfrm>
        </p:spPr>
        <p:txBody>
          <a:bodyPr/>
          <a:lstStyle/>
          <a:p>
            <a:r>
              <a:rPr lang="sv-SE" dirty="0">
                <a:latin typeface="Bell MT" panose="02020503060305020303" pitchFamily="18" charset="0"/>
              </a:rPr>
              <a:t>Hemstädning</a:t>
            </a:r>
          </a:p>
        </p:txBody>
      </p:sp>
      <p:pic>
        <p:nvPicPr>
          <p:cNvPr id="6" name="Platshållare för bild 5" descr="En bild som visar person, inomhus, vägg, klädsel&#10;&#10;AI-genererat innehåll kan vara felaktigt.">
            <a:extLst>
              <a:ext uri="{FF2B5EF4-FFF2-40B4-BE49-F238E27FC236}">
                <a16:creationId xmlns:a16="http://schemas.microsoft.com/office/drawing/2014/main" id="{877E5176-8A93-F880-1071-DE356E55C2C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1227" r="31227"/>
          <a:stretch>
            <a:fillRect/>
          </a:stretch>
        </p:blipFill>
        <p:spPr/>
      </p:pic>
      <p:sp>
        <p:nvSpPr>
          <p:cNvPr id="4" name="Platshållare för text 3">
            <a:extLst>
              <a:ext uri="{FF2B5EF4-FFF2-40B4-BE49-F238E27FC236}">
                <a16:creationId xmlns:a16="http://schemas.microsoft.com/office/drawing/2014/main" id="{97266356-C080-77F0-0E12-56E53AFA9F71}"/>
              </a:ext>
            </a:extLst>
          </p:cNvPr>
          <p:cNvSpPr>
            <a:spLocks noGrp="1"/>
          </p:cNvSpPr>
          <p:nvPr>
            <p:ph type="body" sz="half" idx="2"/>
          </p:nvPr>
        </p:nvSpPr>
        <p:spPr>
          <a:xfrm>
            <a:off x="913794" y="1179577"/>
            <a:ext cx="5934949" cy="3355848"/>
          </a:xfrm>
        </p:spPr>
        <p:txBody>
          <a:bodyPr>
            <a:normAutofit/>
          </a:bodyPr>
          <a:lstStyle/>
          <a:p>
            <a:pPr algn="l"/>
            <a:r>
              <a:rPr lang="sv-SE" sz="1400" b="1" i="1" u="sng" dirty="0">
                <a:latin typeface="brandon-grotesque"/>
              </a:rPr>
              <a:t>Rengöring av badrummet</a:t>
            </a:r>
          </a:p>
          <a:p>
            <a:pPr marL="285750" indent="-285750" algn="l">
              <a:spcAft>
                <a:spcPts val="600"/>
              </a:spcAft>
              <a:buFont typeface="Wingdings" panose="05000000000000000000" pitchFamily="2" charset="2"/>
              <a:buChar char="ü"/>
            </a:pPr>
            <a:r>
              <a:rPr lang="sv-SE" sz="1400" cap="none" dirty="0">
                <a:latin typeface="brandon-grotesque"/>
              </a:rPr>
              <a:t> R</a:t>
            </a:r>
            <a:r>
              <a:rPr lang="sv-SE" sz="1400" b="0" i="0" cap="none" dirty="0">
                <a:effectLst/>
                <a:latin typeface="brandon-grotesque"/>
              </a:rPr>
              <a:t>engör och avlägsnar fläckar på badkar, toalettstol och tvättställ</a:t>
            </a:r>
          </a:p>
          <a:p>
            <a:pPr marL="285750" indent="-285750" algn="l">
              <a:spcAft>
                <a:spcPts val="600"/>
              </a:spcAft>
              <a:buFont typeface="Wingdings" panose="05000000000000000000" pitchFamily="2" charset="2"/>
              <a:buChar char="ü"/>
            </a:pPr>
            <a:r>
              <a:rPr lang="sv-SE" sz="1400" cap="none" dirty="0">
                <a:latin typeface="brandon-grotesque"/>
              </a:rPr>
              <a:t> T</a:t>
            </a:r>
            <a:r>
              <a:rPr lang="sv-SE" sz="1400" b="0" i="0" cap="none" dirty="0">
                <a:effectLst/>
                <a:latin typeface="brandon-grotesque"/>
              </a:rPr>
              <a:t>vättar rent duschen och duschens glasväggar</a:t>
            </a:r>
          </a:p>
          <a:p>
            <a:pPr marL="285750" indent="-285750" algn="l">
              <a:spcAft>
                <a:spcPts val="600"/>
              </a:spcAft>
              <a:buFont typeface="Wingdings" panose="05000000000000000000" pitchFamily="2" charset="2"/>
              <a:buChar char="ü"/>
            </a:pPr>
            <a:r>
              <a:rPr lang="sv-SE" sz="1400" cap="none" dirty="0">
                <a:latin typeface="brandon-grotesque"/>
              </a:rPr>
              <a:t> T</a:t>
            </a:r>
            <a:r>
              <a:rPr lang="sv-SE" sz="1400" b="0" i="0" cap="none" dirty="0">
                <a:effectLst/>
                <a:latin typeface="brandon-grotesque"/>
              </a:rPr>
              <a:t>orkar damm på alla bords- och arbetsytor (så högt som städaren når)</a:t>
            </a:r>
          </a:p>
          <a:p>
            <a:pPr marL="285750" indent="-285750" algn="l">
              <a:spcAft>
                <a:spcPts val="600"/>
              </a:spcAft>
              <a:buFont typeface="Wingdings" panose="05000000000000000000" pitchFamily="2" charset="2"/>
              <a:buChar char="ü"/>
            </a:pPr>
            <a:r>
              <a:rPr lang="sv-SE" sz="1400" cap="none" dirty="0">
                <a:latin typeface="brandon-grotesque"/>
              </a:rPr>
              <a:t> D</a:t>
            </a:r>
            <a:r>
              <a:rPr lang="sv-SE" sz="1400" b="0" i="0" cap="none" dirty="0">
                <a:effectLst/>
                <a:latin typeface="brandon-grotesque"/>
              </a:rPr>
              <a:t>ammsuger golv och mattor</a:t>
            </a:r>
          </a:p>
          <a:p>
            <a:pPr marL="285750" indent="-285750" algn="l">
              <a:spcAft>
                <a:spcPts val="600"/>
              </a:spcAft>
              <a:buFont typeface="Wingdings" panose="05000000000000000000" pitchFamily="2" charset="2"/>
              <a:buChar char="ü"/>
            </a:pPr>
            <a:r>
              <a:rPr lang="sv-SE" sz="1400" cap="none" dirty="0">
                <a:latin typeface="brandon-grotesque"/>
              </a:rPr>
              <a:t> F</a:t>
            </a:r>
            <a:r>
              <a:rPr lang="sv-SE" sz="1400" b="0" i="0" cap="none" dirty="0">
                <a:effectLst/>
                <a:latin typeface="brandon-grotesque"/>
              </a:rPr>
              <a:t>uktmoppar golvet (om golvmaterialet tål fuktmoppning)</a:t>
            </a:r>
          </a:p>
          <a:p>
            <a:pPr marL="285750" indent="-285750" algn="l">
              <a:buFont typeface="Wingdings" panose="05000000000000000000" pitchFamily="2" charset="2"/>
              <a:buChar char="ü"/>
            </a:pPr>
            <a:r>
              <a:rPr lang="sv-SE" sz="1400" cap="none" dirty="0">
                <a:latin typeface="brandon-grotesque"/>
              </a:rPr>
              <a:t> T</a:t>
            </a:r>
            <a:r>
              <a:rPr lang="sv-SE" sz="1400" b="0" i="0" cap="none" dirty="0">
                <a:effectLst/>
                <a:latin typeface="brandon-grotesque"/>
              </a:rPr>
              <a:t>vättar speglar och andra glasytor (utom fönster)</a:t>
            </a:r>
          </a:p>
          <a:p>
            <a:pPr algn="l"/>
            <a:endParaRPr lang="sv-SE" sz="1400" dirty="0">
              <a:latin typeface="brandon-grotesque"/>
            </a:endParaRPr>
          </a:p>
        </p:txBody>
      </p:sp>
      <p:pic>
        <p:nvPicPr>
          <p:cNvPr id="8" name="Bildobjekt 7" descr="En bild som visar Teckensnitt, logotyp, Grafik, symbol&#10;&#10;AI-genererat innehåll kan vara felaktigt.">
            <a:extLst>
              <a:ext uri="{FF2B5EF4-FFF2-40B4-BE49-F238E27FC236}">
                <a16:creationId xmlns:a16="http://schemas.microsoft.com/office/drawing/2014/main" id="{723AD162-015C-491C-40C4-19B7B1618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654" y="609599"/>
            <a:ext cx="1929353" cy="379552"/>
          </a:xfrm>
          <a:prstGeom prst="rect">
            <a:avLst/>
          </a:prstGeom>
        </p:spPr>
      </p:pic>
      <p:pic>
        <p:nvPicPr>
          <p:cNvPr id="10" name="Bildobjekt 9" descr="En bild som visar text, Teckensnitt, logotyp, Electric blue&#10;&#10;AI-genererat innehåll kan vara felaktigt.">
            <a:extLst>
              <a:ext uri="{FF2B5EF4-FFF2-40B4-BE49-F238E27FC236}">
                <a16:creationId xmlns:a16="http://schemas.microsoft.com/office/drawing/2014/main" id="{3880EA32-2ED6-CC3D-27F7-1EF1D6FAE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4687" y="0"/>
            <a:ext cx="1438275" cy="1438275"/>
          </a:xfrm>
          <a:prstGeom prst="rect">
            <a:avLst/>
          </a:prstGeom>
        </p:spPr>
      </p:pic>
    </p:spTree>
    <p:extLst>
      <p:ext uri="{BB962C8B-B14F-4D97-AF65-F5344CB8AC3E}">
        <p14:creationId xmlns:p14="http://schemas.microsoft.com/office/powerpoint/2010/main" val="1230446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C99B96-8FC6-8514-C00B-D205EA0032A7}"/>
              </a:ext>
            </a:extLst>
          </p:cNvPr>
          <p:cNvSpPr>
            <a:spLocks noGrp="1"/>
          </p:cNvSpPr>
          <p:nvPr>
            <p:ph type="title"/>
          </p:nvPr>
        </p:nvSpPr>
        <p:spPr>
          <a:xfrm>
            <a:off x="913774" y="609600"/>
            <a:ext cx="7489562" cy="606552"/>
          </a:xfrm>
        </p:spPr>
        <p:txBody>
          <a:bodyPr/>
          <a:lstStyle/>
          <a:p>
            <a:r>
              <a:rPr lang="sv-SE" dirty="0">
                <a:latin typeface="Bell MT" panose="02020503060305020303" pitchFamily="18" charset="0"/>
              </a:rPr>
              <a:t>Hemstädning</a:t>
            </a:r>
          </a:p>
        </p:txBody>
      </p:sp>
      <p:sp>
        <p:nvSpPr>
          <p:cNvPr id="4" name="Platshållare för text 3">
            <a:extLst>
              <a:ext uri="{FF2B5EF4-FFF2-40B4-BE49-F238E27FC236}">
                <a16:creationId xmlns:a16="http://schemas.microsoft.com/office/drawing/2014/main" id="{68E51D42-8BAD-38E3-F597-4C28FCA8419B}"/>
              </a:ext>
            </a:extLst>
          </p:cNvPr>
          <p:cNvSpPr>
            <a:spLocks noGrp="1"/>
          </p:cNvSpPr>
          <p:nvPr>
            <p:ph type="body" sz="half" idx="2"/>
          </p:nvPr>
        </p:nvSpPr>
        <p:spPr>
          <a:xfrm>
            <a:off x="913794" y="1216152"/>
            <a:ext cx="5934949" cy="2340863"/>
          </a:xfrm>
        </p:spPr>
        <p:txBody>
          <a:bodyPr>
            <a:normAutofit/>
          </a:bodyPr>
          <a:lstStyle/>
          <a:p>
            <a:pPr algn="l"/>
            <a:r>
              <a:rPr lang="sv-SE" sz="1400" b="1" i="1" u="sng" dirty="0">
                <a:latin typeface="brandon-grotesque"/>
              </a:rPr>
              <a:t>Rengöring av sovrummen</a:t>
            </a:r>
          </a:p>
          <a:p>
            <a:pPr marL="171450" indent="-171450" algn="l">
              <a:spcAft>
                <a:spcPts val="600"/>
              </a:spcAft>
              <a:buFont typeface="Wingdings" panose="05000000000000000000" pitchFamily="2" charset="2"/>
              <a:buChar char="ü"/>
            </a:pPr>
            <a:r>
              <a:rPr lang="sv-SE" sz="1200" cap="none" dirty="0">
                <a:latin typeface="brandon-grotesque"/>
              </a:rPr>
              <a:t> T</a:t>
            </a:r>
            <a:r>
              <a:rPr lang="sv-SE" sz="1200" b="0" i="0" cap="none" dirty="0">
                <a:effectLst/>
                <a:latin typeface="brandon-grotesque"/>
              </a:rPr>
              <a:t>orkar damm på alla bords- och arbetsytor (så högt städaren når)</a:t>
            </a:r>
          </a:p>
          <a:p>
            <a:pPr marL="171450" indent="-171450" algn="l">
              <a:spcAft>
                <a:spcPts val="600"/>
              </a:spcAft>
              <a:buFont typeface="Wingdings" panose="05000000000000000000" pitchFamily="2" charset="2"/>
              <a:buChar char="ü"/>
            </a:pPr>
            <a:r>
              <a:rPr lang="sv-SE" sz="1200" cap="none" dirty="0">
                <a:latin typeface="brandon-grotesque"/>
              </a:rPr>
              <a:t> D</a:t>
            </a:r>
            <a:r>
              <a:rPr lang="sv-SE" sz="1200" b="0" i="0" cap="none" dirty="0">
                <a:effectLst/>
                <a:latin typeface="brandon-grotesque"/>
              </a:rPr>
              <a:t>ammsuger golv och mattor</a:t>
            </a:r>
          </a:p>
          <a:p>
            <a:pPr marL="171450" indent="-171450" algn="l">
              <a:spcAft>
                <a:spcPts val="600"/>
              </a:spcAft>
              <a:buFont typeface="Wingdings" panose="05000000000000000000" pitchFamily="2" charset="2"/>
              <a:buChar char="ü"/>
            </a:pPr>
            <a:r>
              <a:rPr lang="sv-SE" sz="1200" cap="none" dirty="0">
                <a:latin typeface="brandon-grotesque"/>
              </a:rPr>
              <a:t> F</a:t>
            </a:r>
            <a:r>
              <a:rPr lang="sv-SE" sz="1200" b="0" i="0" cap="none" dirty="0">
                <a:effectLst/>
                <a:latin typeface="brandon-grotesque"/>
              </a:rPr>
              <a:t>uktmoppar golvet (om golvmaterialet tål fuktmoppning)</a:t>
            </a:r>
          </a:p>
          <a:p>
            <a:pPr marL="171450" indent="-171450" algn="l">
              <a:buFont typeface="Wingdings" panose="05000000000000000000" pitchFamily="2" charset="2"/>
              <a:buChar char="ü"/>
            </a:pPr>
            <a:r>
              <a:rPr lang="sv-SE" sz="1200" cap="none" dirty="0">
                <a:latin typeface="brandon-grotesque"/>
              </a:rPr>
              <a:t> T</a:t>
            </a:r>
            <a:r>
              <a:rPr lang="sv-SE" sz="1200" b="0" i="0" cap="none" dirty="0">
                <a:effectLst/>
                <a:latin typeface="brandon-grotesque"/>
              </a:rPr>
              <a:t>vättar speglar och andra glasytor (utom fönster)</a:t>
            </a:r>
          </a:p>
          <a:p>
            <a:pPr algn="l"/>
            <a:endParaRPr lang="sv-SE" sz="1200" b="0" i="0" cap="none" dirty="0">
              <a:effectLst/>
              <a:latin typeface="brandon-grotesque"/>
            </a:endParaRPr>
          </a:p>
          <a:p>
            <a:pPr algn="l"/>
            <a:endParaRPr lang="sv-SE" sz="1200" dirty="0">
              <a:latin typeface="brandon-grotesque"/>
            </a:endParaRPr>
          </a:p>
        </p:txBody>
      </p:sp>
      <p:pic>
        <p:nvPicPr>
          <p:cNvPr id="10" name="Platshållare för bild 9" descr="En bild som visar inomhus, vägg, klädsel, person&#10;&#10;AI-genererat innehåll kan vara felaktigt.">
            <a:extLst>
              <a:ext uri="{FF2B5EF4-FFF2-40B4-BE49-F238E27FC236}">
                <a16:creationId xmlns:a16="http://schemas.microsoft.com/office/drawing/2014/main" id="{FADDFF61-ED4A-1158-06AD-A817FC2CB81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9054" r="29054"/>
          <a:stretch>
            <a:fillRect/>
          </a:stretch>
        </p:blipFill>
        <p:spPr/>
      </p:pic>
      <p:pic>
        <p:nvPicPr>
          <p:cNvPr id="12" name="Bildobjekt 11" descr="En bild som visar Teckensnitt, logotyp, Grafik, symbol&#10;&#10;AI-genererat innehåll kan vara felaktigt.">
            <a:extLst>
              <a:ext uri="{FF2B5EF4-FFF2-40B4-BE49-F238E27FC236}">
                <a16:creationId xmlns:a16="http://schemas.microsoft.com/office/drawing/2014/main" id="{E5438F17-6EBB-1BC2-27F2-BC5B0626F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720" y="609599"/>
            <a:ext cx="1822704" cy="358572"/>
          </a:xfrm>
          <a:prstGeom prst="rect">
            <a:avLst/>
          </a:prstGeom>
        </p:spPr>
      </p:pic>
      <p:pic>
        <p:nvPicPr>
          <p:cNvPr id="14" name="Bildobjekt 13" descr="En bild som visar text, Teckensnitt, logotyp, Electric blue&#10;&#10;AI-genererat innehåll kan vara felaktigt.">
            <a:extLst>
              <a:ext uri="{FF2B5EF4-FFF2-40B4-BE49-F238E27FC236}">
                <a16:creationId xmlns:a16="http://schemas.microsoft.com/office/drawing/2014/main" id="{5541A5E3-84E6-89B2-5F2D-F463F7F5CD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4687" y="0"/>
            <a:ext cx="1438275" cy="1438275"/>
          </a:xfrm>
          <a:prstGeom prst="rect">
            <a:avLst/>
          </a:prstGeom>
        </p:spPr>
      </p:pic>
    </p:spTree>
    <p:extLst>
      <p:ext uri="{BB962C8B-B14F-4D97-AF65-F5344CB8AC3E}">
        <p14:creationId xmlns:p14="http://schemas.microsoft.com/office/powerpoint/2010/main" val="4240846429"/>
      </p:ext>
    </p:extLst>
  </p:cSld>
  <p:clrMapOvr>
    <a:masterClrMapping/>
  </p:clrMapOvr>
</p:sld>
</file>

<file path=ppt/theme/theme1.xml><?xml version="1.0" encoding="utf-8"?>
<a:theme xmlns:a="http://schemas.openxmlformats.org/drawingml/2006/main" name="Droppe">
  <a:themeElements>
    <a:clrScheme name="Droppe">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p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TM04033925[[fn=Droppe]]</Template>
  <TotalTime>336</TotalTime>
  <Words>1768</Words>
  <Application>Microsoft Office PowerPoint</Application>
  <PresentationFormat>Bredbild</PresentationFormat>
  <Paragraphs>164</Paragraphs>
  <Slides>15</Slides>
  <Notes>1</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15</vt:i4>
      </vt:variant>
    </vt:vector>
  </HeadingPairs>
  <TitlesOfParts>
    <vt:vector size="25" baseType="lpstr">
      <vt:lpstr>Aptos</vt:lpstr>
      <vt:lpstr>Arial</vt:lpstr>
      <vt:lpstr>Atlas Grotesk</vt:lpstr>
      <vt:lpstr>Bell MT</vt:lpstr>
      <vt:lpstr>brandon-grotesque</vt:lpstr>
      <vt:lpstr>Nunito Sans</vt:lpstr>
      <vt:lpstr>Tw Cen MT</vt:lpstr>
      <vt:lpstr>var( --e-global-typography-primary-font-family )</vt:lpstr>
      <vt:lpstr>Wingdings</vt:lpstr>
      <vt:lpstr>Droppe</vt:lpstr>
      <vt:lpstr>Checklistor &amp; tips av oss</vt:lpstr>
      <vt:lpstr>fLYTTSTÄDNING</vt:lpstr>
      <vt:lpstr>Flyttstädning</vt:lpstr>
      <vt:lpstr>Flyttstädning</vt:lpstr>
      <vt:lpstr>Flyttstädning</vt:lpstr>
      <vt:lpstr>Hemstädning – vad ingår?</vt:lpstr>
      <vt:lpstr>Hemstädning</vt:lpstr>
      <vt:lpstr>Hemstädning</vt:lpstr>
      <vt:lpstr>Hemstädning</vt:lpstr>
      <vt:lpstr>Hemstädning</vt:lpstr>
      <vt:lpstr>Packning</vt:lpstr>
      <vt:lpstr>Packning</vt:lpstr>
      <vt:lpstr>Förbrukningsmaterial </vt:lpstr>
      <vt:lpstr>NLS Flytt - tipsar</vt:lpstr>
      <vt:lpstr>Nls flytt - tipsar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Saba Mamrikishvili</dc:creator>
  <cp:lastModifiedBy>Saba Mamrikishvili</cp:lastModifiedBy>
  <cp:revision>2</cp:revision>
  <cp:lastPrinted>2025-03-12T22:44:38Z</cp:lastPrinted>
  <dcterms:created xsi:type="dcterms:W3CDTF">2025-03-12T16:55:43Z</dcterms:created>
  <dcterms:modified xsi:type="dcterms:W3CDTF">2025-03-12T22:45:59Z</dcterms:modified>
</cp:coreProperties>
</file>